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Quattrocento"/>
      <p:regular r:id="rId34"/>
      <p:bold r:id="rId35"/>
    </p:embeddedFont>
    <p:embeddedFont>
      <p:font typeface="Average"/>
      <p:regular r:id="rId36"/>
    </p:embeddedFont>
    <p:embeddedFont>
      <p:font typeface="Allerta"/>
      <p:regular r:id="rId37"/>
    </p:embeddedFont>
    <p:embeddedFont>
      <p:font typeface="Oswald"/>
      <p:regular r:id="rId38"/>
      <p:bold r:id="rId39"/>
    </p:embeddedFont>
    <p:embeddedFont>
      <p:font typeface="Luckiest Guy"/>
      <p:regular r:id="rId4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uckiestGu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Quattrocento-bold.fntdata"/><Relationship Id="rId12" Type="http://schemas.openxmlformats.org/officeDocument/2006/relationships/slide" Target="slides/slide7.xml"/><Relationship Id="rId34" Type="http://schemas.openxmlformats.org/officeDocument/2006/relationships/font" Target="fonts/Quattrocento-regular.fntdata"/><Relationship Id="rId15" Type="http://schemas.openxmlformats.org/officeDocument/2006/relationships/slide" Target="slides/slide10.xml"/><Relationship Id="rId37" Type="http://schemas.openxmlformats.org/officeDocument/2006/relationships/font" Target="fonts/Allerta-regular.fntdata"/><Relationship Id="rId14" Type="http://schemas.openxmlformats.org/officeDocument/2006/relationships/slide" Target="slides/slide9.xml"/><Relationship Id="rId36" Type="http://schemas.openxmlformats.org/officeDocument/2006/relationships/font" Target="fonts/Average-regular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50937" y="692150"/>
            <a:ext cx="4556125" cy="3416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ape 13"/>
          <p:cNvGrpSpPr/>
          <p:nvPr/>
        </p:nvGrpSpPr>
        <p:grpSpPr>
          <a:xfrm>
            <a:off x="4350278" y="3807169"/>
            <a:ext cx="443588" cy="140842"/>
            <a:chOff x="4137525" y="2915950"/>
            <a:chExt cx="869099" cy="206999"/>
          </a:xfrm>
        </p:grpSpPr>
        <p:sp>
          <p:nvSpPr>
            <p:cNvPr id="14" name="Shape 14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671257" y="1321066"/>
            <a:ext cx="7801500" cy="2306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71250" y="4233167"/>
            <a:ext cx="7801500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11700" y="1673700"/>
            <a:ext cx="8520599" cy="2520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3045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EF9386"/>
              </a:buClr>
              <a:buFont typeface="Allerta"/>
              <a:buNone/>
              <a:defRPr b="1" baseline="0" sz="4100" cap="none">
                <a:solidFill>
                  <a:srgbClr val="EF9386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 and 4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EF9386"/>
              </a:buClr>
              <a:buFont typeface="Allerta"/>
              <a:buNone/>
              <a:defRPr b="1" baseline="0" sz="4100" cap="none">
                <a:solidFill>
                  <a:srgbClr val="EF9386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370012" y="1827213"/>
            <a:ext cx="35799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5102225" y="1827213"/>
            <a:ext cx="35813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1370012" y="3960812"/>
            <a:ext cx="35799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5102225" y="3960812"/>
            <a:ext cx="35813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EF9386"/>
              </a:buClr>
              <a:buFont typeface="Allerta"/>
              <a:buNone/>
              <a:defRPr b="1" baseline="0" sz="4100" cap="none">
                <a:solidFill>
                  <a:srgbClr val="EF9386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370012" y="1827213"/>
            <a:ext cx="35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5102225" y="1827213"/>
            <a:ext cx="35813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5102225" y="3960812"/>
            <a:ext cx="35813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aseline="0"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671250" y="2855000"/>
            <a:ext cx="7852199" cy="1148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701800"/>
            <a:ext cx="62271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441866"/>
            <a:ext cx="4045199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3793601"/>
            <a:ext cx="4045199" cy="1793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90250" y="6241345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Relationship Id="rId4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NR=1&amp;v=cvlpmmvB_m4&amp;feature=endscreen" TargetMode="External"/><Relationship Id="rId4" Type="http://schemas.openxmlformats.org/officeDocument/2006/relationships/hyperlink" Target="http://www.youtube.com/watch?v=VGV3fv-uZYI" TargetMode="External"/><Relationship Id="rId5" Type="http://schemas.openxmlformats.org/officeDocument/2006/relationships/hyperlink" Target="http://www.youtube.com/watch?v=gbSIBhFwQ4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gif"/><Relationship Id="rId4" Type="http://schemas.openxmlformats.org/officeDocument/2006/relationships/image" Target="../media/image0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Relationship Id="rId6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5712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F9386"/>
              </a:buClr>
              <a:buSzPct val="25000"/>
              <a:buFont typeface="Allerta"/>
              <a:buNone/>
            </a:pPr>
            <a:r>
              <a:rPr b="1" baseline="0" i="0" lang="en-US" sz="6700" u="none" cap="none" strike="noStrike">
                <a:solidFill>
                  <a:srgbClr val="EF9386"/>
                </a:solidFill>
                <a:latin typeface="Oswald"/>
                <a:ea typeface="Oswald"/>
                <a:cs typeface="Oswald"/>
                <a:sym typeface="Oswald"/>
              </a:rPr>
              <a:t>Cell Cycle and </a:t>
            </a:r>
            <a:r>
              <a:rPr lang="en-US" sz="6700">
                <a:latin typeface="Oswald"/>
                <a:ea typeface="Oswald"/>
                <a:cs typeface="Oswald"/>
                <a:sym typeface="Oswald"/>
              </a:rPr>
              <a:t>Mitosis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M Phase: Mitosis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371600"/>
            <a:ext cx="8229600" cy="3841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21640" lvl="0" marL="54864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64999"/>
              <a:buFont typeface="Noto Symbol"/>
              <a:buChar char="⬜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Mitosis is divided into stages: </a:t>
            </a:r>
            <a:r>
              <a:rPr b="1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prophase, metaphase, anaphase,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and</a:t>
            </a:r>
            <a:r>
              <a:rPr b="1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telophase.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  PMAT</a:t>
            </a:r>
          </a:p>
          <a:p>
            <a:pPr indent="-306070" lvl="0" marL="548640" marR="0" rtl="0" algn="l">
              <a:lnSpc>
                <a:spcPct val="90000"/>
              </a:lnSpc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227330" lvl="0" marL="342900" marR="0" rtl="0" algn="l"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25000" l="23358" r="0" t="0"/>
          <a:stretch/>
        </p:blipFill>
        <p:spPr>
          <a:xfrm>
            <a:off x="1257300" y="4118300"/>
            <a:ext cx="6629400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How does mitosis happen?</a:t>
            </a:r>
          </a:p>
        </p:txBody>
      </p:sp>
      <p:pic>
        <p:nvPicPr>
          <p:cNvPr id="156" name="Shape 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4753" l="48886" r="17688" t="0"/>
          <a:stretch/>
        </p:blipFill>
        <p:spPr>
          <a:xfrm>
            <a:off x="1101050" y="4324525"/>
            <a:ext cx="2276400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idx="2" type="body"/>
          </p:nvPr>
        </p:nvSpPr>
        <p:spPr>
          <a:xfrm>
            <a:off x="458787" y="1143000"/>
            <a:ext cx="891381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Prophase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– The “</a:t>
            </a:r>
            <a:r>
              <a:rPr b="0" baseline="0" i="0" lang="en-US" sz="32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Prepare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” Phase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a. Nucleus </a:t>
            </a:r>
            <a:r>
              <a:rPr lang="en-US" sz="2800" u="sng">
                <a:solidFill>
                  <a:schemeClr val="dk1"/>
                </a:solidFill>
              </a:rPr>
              <a:t>Disappears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b. Centrioles move to poles 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c. Spindle Fibers 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Set Up</a:t>
            </a:r>
          </a:p>
          <a:p>
            <a:pPr indent="-533400" lvl="1" marL="990600" marR="0" rtl="0" algn="l">
              <a:lnSpc>
                <a:spcPct val="100000"/>
              </a:lnSpc>
              <a:spcBef>
                <a:spcPts val="56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d. 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Chromosomes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form</a:t>
            </a:r>
          </a:p>
          <a:p>
            <a:pPr indent="-494030" lvl="0" marL="609600" marR="0" rtl="0" algn="l"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58" name="Shape 158"/>
          <p:cNvCxnSpPr/>
          <p:nvPr/>
        </p:nvCxnSpPr>
        <p:spPr>
          <a:xfrm flipH="1">
            <a:off x="2743199" y="5029200"/>
            <a:ext cx="1143000" cy="76199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59" name="Shape 159"/>
          <p:cNvSpPr txBox="1"/>
          <p:nvPr/>
        </p:nvSpPr>
        <p:spPr>
          <a:xfrm>
            <a:off x="3886200" y="480060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Nucleus Vanishing</a:t>
            </a:r>
          </a:p>
        </p:txBody>
      </p:sp>
      <p:cxnSp>
        <p:nvCxnSpPr>
          <p:cNvPr id="160" name="Shape 160"/>
          <p:cNvCxnSpPr/>
          <p:nvPr/>
        </p:nvCxnSpPr>
        <p:spPr>
          <a:xfrm rot="10800000">
            <a:off x="2514600" y="5257800"/>
            <a:ext cx="1600199" cy="10667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61" name="Shape 161"/>
          <p:cNvSpPr txBox="1"/>
          <p:nvPr/>
        </p:nvSpPr>
        <p:spPr>
          <a:xfrm>
            <a:off x="4038600" y="6019800"/>
            <a:ext cx="2514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Chromosomes Winding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609600" y="5105400"/>
            <a:ext cx="1219199" cy="761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63" name="Shape 163"/>
          <p:cNvSpPr txBox="1"/>
          <p:nvPr/>
        </p:nvSpPr>
        <p:spPr>
          <a:xfrm>
            <a:off x="0" y="4724400"/>
            <a:ext cx="1219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Centrioles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460750"/>
            <a:ext cx="283971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How does mitosis happen?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Metaphase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– The “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Middle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” Phase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Centrioles build and break spindle fibers that move the chromosomes to the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middle of the cell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.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54929" l="4456" r="59889" t="0"/>
          <a:stretch/>
        </p:blipFill>
        <p:spPr>
          <a:xfrm>
            <a:off x="914400" y="327660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295400" y="5653087"/>
            <a:ext cx="1752600" cy="3667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</a:p>
        </p:txBody>
      </p:sp>
      <p:cxnSp>
        <p:nvCxnSpPr>
          <p:cNvPr id="173" name="Shape 173"/>
          <p:cNvCxnSpPr/>
          <p:nvPr/>
        </p:nvCxnSpPr>
        <p:spPr>
          <a:xfrm rot="10800000">
            <a:off x="1905000" y="5272087"/>
            <a:ext cx="0" cy="381000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74" name="Shape 174"/>
          <p:cNvSpPr txBox="1"/>
          <p:nvPr/>
        </p:nvSpPr>
        <p:spPr>
          <a:xfrm>
            <a:off x="3352800" y="4800600"/>
            <a:ext cx="1904999" cy="3667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</a:p>
        </p:txBody>
      </p:sp>
      <p:cxnSp>
        <p:nvCxnSpPr>
          <p:cNvPr id="175" name="Shape 175"/>
          <p:cNvCxnSpPr/>
          <p:nvPr/>
        </p:nvCxnSpPr>
        <p:spPr>
          <a:xfrm rot="10800000">
            <a:off x="2438399" y="4662487"/>
            <a:ext cx="914400" cy="290512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3469157"/>
            <a:ext cx="3124199" cy="215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How does mitosis happen?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164767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Anaphase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– the “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Away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” Phase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Chromosomes are split into 2 separate sister chromatids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Sister Chromatids move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away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from each other to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opposite sides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of the cell.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-1407" l="8914" r="62116" t="59154"/>
          <a:stretch/>
        </p:blipFill>
        <p:spPr>
          <a:xfrm>
            <a:off x="1143000" y="3787775"/>
            <a:ext cx="2047800" cy="23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Shape 184"/>
          <p:cNvCxnSpPr/>
          <p:nvPr/>
        </p:nvCxnSpPr>
        <p:spPr>
          <a:xfrm rot="10800000">
            <a:off x="2459375" y="5610125"/>
            <a:ext cx="152399" cy="533399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85" name="Shape 185"/>
          <p:cNvCxnSpPr/>
          <p:nvPr/>
        </p:nvCxnSpPr>
        <p:spPr>
          <a:xfrm flipH="1" rot="10800000">
            <a:off x="685800" y="5091125"/>
            <a:ext cx="609599" cy="6857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86" name="Shape 186"/>
          <p:cNvSpPr txBox="1"/>
          <p:nvPr/>
        </p:nvSpPr>
        <p:spPr>
          <a:xfrm>
            <a:off x="0" y="5776925"/>
            <a:ext cx="1143000" cy="36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Spindle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209800" y="5987650"/>
            <a:ext cx="1828800" cy="64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Sister Chromatid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9387" y="3787775"/>
            <a:ext cx="2787650" cy="198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How does mitosis happen?</a:t>
            </a:r>
          </a:p>
        </p:txBody>
      </p:sp>
      <p:pic>
        <p:nvPicPr>
          <p:cNvPr id="194" name="Shape 1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51114" r="0" t="53696"/>
          <a:stretch/>
        </p:blipFill>
        <p:spPr>
          <a:xfrm>
            <a:off x="762000" y="3581401"/>
            <a:ext cx="380364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2" type="body"/>
          </p:nvPr>
        </p:nvSpPr>
        <p:spPr>
          <a:xfrm>
            <a:off x="1201213" y="1066788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Telophase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– “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The End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” Phase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Nucleus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reappears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Spindle </a:t>
            </a:r>
            <a:r>
              <a:rPr lang="en-US" u="sng">
                <a:solidFill>
                  <a:schemeClr val="dk1"/>
                </a:solidFill>
              </a:rPr>
              <a:t>fibers break down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Chromosomes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Unwind</a:t>
            </a:r>
          </a:p>
        </p:txBody>
      </p:sp>
      <p:cxnSp>
        <p:nvCxnSpPr>
          <p:cNvPr id="196" name="Shape 196"/>
          <p:cNvCxnSpPr/>
          <p:nvPr/>
        </p:nvCxnSpPr>
        <p:spPr>
          <a:xfrm flipH="1" rot="10800000">
            <a:off x="609600" y="5029198"/>
            <a:ext cx="892174" cy="1295400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97" name="Shape 197"/>
          <p:cNvCxnSpPr/>
          <p:nvPr/>
        </p:nvCxnSpPr>
        <p:spPr>
          <a:xfrm rot="10800000">
            <a:off x="3581400" y="5181599"/>
            <a:ext cx="1219199" cy="1143000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98" name="Shape 198"/>
          <p:cNvSpPr txBox="1"/>
          <p:nvPr/>
        </p:nvSpPr>
        <p:spPr>
          <a:xfrm>
            <a:off x="0" y="6248400"/>
            <a:ext cx="1676399" cy="36671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810000" y="6248400"/>
            <a:ext cx="2743199" cy="3667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Chromosomes Unwind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5873750" y="3242130"/>
            <a:ext cx="2603499" cy="31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838200" y="1687798"/>
            <a:ext cx="3581399" cy="3980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4000" u="sng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Cytokinesis</a:t>
            </a:r>
            <a:r>
              <a:rPr b="0" baseline="0" i="0" lang="en-US" sz="4000" u="none" cap="none" strike="noStrik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 – </a:t>
            </a:r>
            <a:r>
              <a:rPr b="0" baseline="0" i="0" lang="en-US" sz="4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after mitosis, </a:t>
            </a:r>
            <a:r>
              <a:rPr b="0" baseline="0" i="0" lang="en-US" sz="40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the cytoplasm actually divides to make two new cells.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85800" y="304800"/>
            <a:ext cx="71627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4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M Phase: Cytokinesis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572219"/>
            <a:ext cx="3809999" cy="391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978694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How Does Cytokinesis Work?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525600" y="1098950"/>
            <a:ext cx="358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21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Plants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: Plant cells rebuild the cell wall.  The partially finished cell wall is called a </a:t>
            </a:r>
            <a:r>
              <a:rPr b="1" baseline="0" i="0" lang="en-US" sz="21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cell plate</a:t>
            </a:r>
            <a:r>
              <a:rPr b="1" baseline="0" i="0" lang="en-US" sz="21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.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42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1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42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21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Animals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: Animal cells pinch in the cell membrane forming a </a:t>
            </a:r>
            <a:r>
              <a:rPr b="1" baseline="0" i="0" lang="en-US" sz="21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cleavage furrow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until both sides of the membrane meet, which separates the cells.</a:t>
            </a:r>
          </a:p>
          <a:p>
            <a:pPr indent="-522922" lvl="0" marL="609600" marR="0" rtl="0" algn="l">
              <a:lnSpc>
                <a:spcPct val="90000"/>
              </a:lnSpc>
              <a:spcBef>
                <a:spcPts val="42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1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14" name="Shape 2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1600200"/>
            <a:ext cx="3733800" cy="19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6350" y="3978450"/>
            <a:ext cx="1758900" cy="2650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/>
          <p:nvPr/>
        </p:nvCxnSpPr>
        <p:spPr>
          <a:xfrm flipH="1" rot="10800000">
            <a:off x="5410200" y="2895599"/>
            <a:ext cx="1524000" cy="914400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17" name="Shape 217"/>
          <p:cNvSpPr txBox="1"/>
          <p:nvPr/>
        </p:nvSpPr>
        <p:spPr>
          <a:xfrm>
            <a:off x="4876800" y="3473450"/>
            <a:ext cx="1143000" cy="6413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Plate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4495800" y="1524000"/>
            <a:ext cx="0" cy="51053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 rot="10800000">
            <a:off x="7281863" y="5410200"/>
            <a:ext cx="838199" cy="609599"/>
          </a:xfrm>
          <a:prstGeom prst="straightConnector1">
            <a:avLst/>
          </a:prstGeom>
          <a:noFill/>
          <a:ln cap="flat" cmpd="sng" w="63500">
            <a:solidFill>
              <a:schemeClr val="lt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20" name="Shape 220"/>
          <p:cNvSpPr txBox="1"/>
          <p:nvPr/>
        </p:nvSpPr>
        <p:spPr>
          <a:xfrm>
            <a:off x="8077200" y="5715000"/>
            <a:ext cx="1295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Cleavage Furrow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8475" y="5410200"/>
            <a:ext cx="324929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Terms we just used that </a:t>
            </a:r>
            <a:r>
              <a:rPr lang="en-US" sz="3690">
                <a:solidFill>
                  <a:srgbClr val="FFFF00"/>
                </a:solidFill>
              </a:rPr>
              <a:t>may require a review!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09600" y="1676400"/>
            <a:ext cx="80738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Centriole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Spindles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Sister Chromatids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Centromere (well, we actually didn’t use it yet…)</a:t>
            </a:r>
          </a:p>
          <a:p>
            <a:pPr indent="-306070" lvl="0" marL="548640" marR="0" rtl="0" algn="l"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28" name="Shape 228"/>
          <p:cNvSpPr txBox="1"/>
          <p:nvPr>
            <p:ph idx="2" type="body"/>
          </p:nvPr>
        </p:nvSpPr>
        <p:spPr>
          <a:xfrm>
            <a:off x="2286000" y="4650300"/>
            <a:ext cx="66294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All of these are associated with DNA during Mitosis… So, let’s learn a little more about DNA!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85800" y="381000"/>
            <a:ext cx="7415212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Chromosome Structure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81000" y="108204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Chromosomes in prokaryotes are simpler in structure than chromosomes in eukaryotes.</a:t>
            </a:r>
          </a:p>
          <a:p>
            <a:pPr indent="-421640" lvl="0" marL="548640" marR="0" rtl="0" algn="ctr">
              <a:spcBef>
                <a:spcPts val="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219325"/>
            <a:ext cx="7839074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160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DNA in Different Forms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-100373" y="1074450"/>
            <a:ext cx="4876799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Chromatin</a:t>
            </a:r>
          </a:p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1" lang="en-US" u="sng">
                <a:solidFill>
                  <a:schemeClr val="dk1"/>
                </a:solidFill>
              </a:rPr>
              <a:t>The 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form </a:t>
            </a:r>
            <a:r>
              <a:rPr b="1" lang="en-US" u="sng">
                <a:solidFill>
                  <a:schemeClr val="dk1"/>
                </a:solidFill>
              </a:rPr>
              <a:t>of DNA 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when it is </a:t>
            </a:r>
            <a:r>
              <a:rPr b="1" baseline="0" i="1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not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dividing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More relaxed form of DNA coiling</a:t>
            </a:r>
          </a:p>
          <a:p>
            <a:pPr indent="0" lvl="0" marL="0" marR="0" rtl="0" algn="l">
              <a:spcBef>
                <a:spcPts val="560"/>
              </a:spcBef>
              <a:buNone/>
            </a:pPr>
            <a:r>
              <a:rPr lang="en-US">
                <a:solidFill>
                  <a:schemeClr val="dk1"/>
                </a:solidFill>
              </a:rPr>
              <a:t>Chromosome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1" lang="en-US" u="sng">
                <a:solidFill>
                  <a:schemeClr val="dk1"/>
                </a:solidFill>
              </a:rPr>
              <a:t>The 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form of DNA when the cell is dividing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More condensed form of DNA coiling</a:t>
            </a:r>
          </a:p>
          <a:p>
            <a:pPr indent="-306070" lvl="0" marL="548640" marR="0" rtl="0" algn="l"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6426" y="1143000"/>
            <a:ext cx="4177073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4800600" y="3352800"/>
            <a:ext cx="1981199" cy="53339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9848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CHROMATIN</a:t>
            </a:r>
          </a:p>
        </p:txBody>
      </p:sp>
      <p:sp>
        <p:nvSpPr>
          <p:cNvPr id="244" name="Shape 244"/>
          <p:cNvSpPr/>
          <p:nvPr/>
        </p:nvSpPr>
        <p:spPr>
          <a:xfrm>
            <a:off x="6858000" y="2590800"/>
            <a:ext cx="1981199" cy="53339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9848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CHROMOSOME</a:t>
            </a:r>
          </a:p>
        </p:txBody>
      </p:sp>
      <p:cxnSp>
        <p:nvCxnSpPr>
          <p:cNvPr id="245" name="Shape 245"/>
          <p:cNvCxnSpPr/>
          <p:nvPr/>
        </p:nvCxnSpPr>
        <p:spPr>
          <a:xfrm flipH="1" rot="5400000">
            <a:off x="7162799" y="3657599"/>
            <a:ext cx="1143000" cy="7619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600" y="4406900"/>
            <a:ext cx="2857499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2660" y="4114800"/>
            <a:ext cx="2551339" cy="19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85800" y="228600"/>
            <a:ext cx="56641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EF9386"/>
                </a:solidFill>
                <a:latin typeface="Quattrocento"/>
                <a:ea typeface="Quattrocento"/>
                <a:cs typeface="Quattrocento"/>
                <a:sym typeface="Quattrocento"/>
              </a:rPr>
              <a:t>Objectives</a:t>
            </a:r>
          </a:p>
        </p:txBody>
      </p:sp>
      <p:sp>
        <p:nvSpPr>
          <p:cNvPr id="88" name="Shape 88"/>
          <p:cNvSpPr/>
          <p:nvPr/>
        </p:nvSpPr>
        <p:spPr>
          <a:xfrm>
            <a:off x="152400" y="914400"/>
            <a:ext cx="9448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Describe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the events of cell division in prokaryotes.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Name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the two parts of the cell that are equally divided during cell division in eukaryotes.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Summarize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the events of interphase.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Describe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the stages of mitosis.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Compare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cytokinesis in animal cells with cytokinesis in plant cells.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Explain</a:t>
            </a:r>
            <a:r>
              <a:rPr b="0" baseline="0" i="0" lang="en-US" sz="32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how cell division is controlled.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DNA Structure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318100" y="696975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6070" lvl="0" marL="548640" marR="0" rtl="0" algn="l">
              <a:spcBef>
                <a:spcPts val="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 eukaryotes, DNA wraps around proteins called </a:t>
            </a:r>
            <a:r>
              <a:rPr b="1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histones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to help organize and compact DNA into the nucleus.</a:t>
            </a:r>
          </a:p>
          <a:p>
            <a:pPr indent="-306070" lvl="0" marL="548640" marR="0" rtl="0" algn="l"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243840" lvl="0" marL="548640" marR="0" rtl="0" algn="l">
              <a:spcBef>
                <a:spcPts val="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1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421640" lvl="0" marL="548640" marR="0" rtl="0" algn="ctr">
              <a:spcBef>
                <a:spcPts val="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8344" y="3352800"/>
            <a:ext cx="6649806" cy="322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Chromosome Structure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3957" l="2228" r="2607" t="2134"/>
          <a:stretch/>
        </p:blipFill>
        <p:spPr>
          <a:xfrm>
            <a:off x="228600" y="1143000"/>
            <a:ext cx="4488461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2600" y="1143000"/>
            <a:ext cx="2790825" cy="45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Chromosome Structure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8316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Sister Chromatids – Copies of a chromosome</a:t>
            </a:r>
          </a:p>
          <a:p>
            <a:pPr indent="-284480" lvl="1" marL="868680" marR="0" rtl="0" algn="l">
              <a:spcBef>
                <a:spcPts val="480"/>
              </a:spcBef>
              <a:buClr>
                <a:schemeClr val="dk1"/>
              </a:buClr>
              <a:buSzPct val="80000"/>
              <a:buFont typeface="Noto Symbol"/>
              <a:buChar char="◼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Copy made during s-phase of interphase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Centromere – </a:t>
            </a:r>
            <a:r>
              <a:rPr lang="en-US">
                <a:solidFill>
                  <a:schemeClr val="dk1"/>
                </a:solidFill>
              </a:rPr>
              <a:t>The center of the chromosome that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holds the 2 si</a:t>
            </a:r>
            <a:r>
              <a:rPr lang="en-US">
                <a:solidFill>
                  <a:schemeClr val="dk1"/>
                </a:solidFill>
              </a:rPr>
              <a:t>ster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chromatids together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8300" y="3225775"/>
            <a:ext cx="2328299" cy="34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274" y="3353549"/>
            <a:ext cx="2576099" cy="34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3783175" y="3643800"/>
            <a:ext cx="2013335" cy="1813050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latin typeface="Luckiest Guy"/>
                <a:ea typeface="Luckiest Guy"/>
                <a:cs typeface="Luckiest Guy"/>
                <a:sym typeface="Luckiest Guy"/>
              </a:rPr>
              <a:t>Label!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During Mitosis…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600200"/>
            <a:ext cx="8229600" cy="5027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65000"/>
              <a:buFont typeface="Noto Symbol"/>
              <a:buChar char="⬜"/>
            </a:pPr>
            <a:r>
              <a:rPr b="0" baseline="0" i="0" lang="en-US" sz="2800" u="sng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Centrioles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– “tow truck” </a:t>
            </a:r>
          </a:p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65000"/>
              <a:buFont typeface="Noto Symbol"/>
              <a:buChar char="⬜"/>
            </a:pPr>
            <a:r>
              <a:rPr b="1" baseline="0" i="0" lang="en-US" sz="2800" u="sng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use spindle to pull chromatids apart to opposite poles of the cell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600" y="3312900"/>
            <a:ext cx="4419599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Diploid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04800" y="1295400"/>
            <a:ext cx="5294999" cy="5029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lnSpc>
                <a:spcPct val="90000"/>
              </a:lnSpc>
              <a:spcBef>
                <a:spcPts val="0"/>
              </a:spcBef>
              <a:buClr>
                <a:srgbClr val="980000"/>
              </a:buClr>
              <a:buSzPct val="65000"/>
              <a:buFont typeface="Noto Symbol"/>
              <a:buChar char="⬜"/>
            </a:pPr>
            <a:r>
              <a:rPr b="1" baseline="0" i="0" lang="en-US" sz="2800" u="sng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Cells having two sets of chromosomes are diploid.  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buClr>
                <a:srgbClr val="980000"/>
              </a:buClr>
              <a:buSzPct val="65000"/>
              <a:buFont typeface="Noto Symbol"/>
              <a:buChar char="⬜"/>
            </a:pPr>
            <a:r>
              <a:rPr b="0" baseline="0" i="0" lang="en-US" sz="2800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All human cells except reproductive cells (sperm and egg) are diploid</a:t>
            </a:r>
          </a:p>
          <a:p>
            <a:pPr indent="-421640" lvl="0" marL="548640" marR="0" rtl="0" algn="l">
              <a:lnSpc>
                <a:spcPct val="90000"/>
              </a:lnSpc>
              <a:spcBef>
                <a:spcPts val="560"/>
              </a:spcBef>
              <a:buClr>
                <a:srgbClr val="980000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Diploid is abbreviated </a:t>
            </a:r>
            <a:r>
              <a:rPr b="0" baseline="0" i="0" lang="en-US" sz="2800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2n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371600"/>
            <a:ext cx="2666999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Haploid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Sperm cells and egg cells (gametes) are haploid cells, which contain only one set of chromosomes.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1" lang="en-US" u="sng">
                <a:solidFill>
                  <a:schemeClr val="dk1"/>
                </a:solidFill>
              </a:rPr>
              <a:t>H</a:t>
            </a:r>
            <a:r>
              <a:rPr b="1" baseline="0" i="0" lang="en-US" sz="28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ave half the number of chromosomes that are present in diploid cells.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Haploid is abbreviated </a:t>
            </a:r>
            <a:r>
              <a:rPr b="0" baseline="0" i="0" lang="en-US" sz="2800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1n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.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4876800"/>
            <a:ext cx="21431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Diploid Vs. Haploid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06070" lvl="0" marL="548640" marR="0" rtl="0" algn="l">
              <a:spcBef>
                <a:spcPts val="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" y="1752600"/>
            <a:ext cx="921773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lang="en-US">
                <a:solidFill>
                  <a:srgbClr val="FFFF00"/>
                </a:solidFill>
              </a:rPr>
              <a:t>Review of Meiosis!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57200" y="1327550"/>
            <a:ext cx="5561999" cy="5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When a sperm cell(1n) and an egg cell (1n) combine to create the first cell of a new organism, the new cell will be dipolid (2n)</a:t>
            </a:r>
          </a:p>
          <a:p>
            <a:pPr indent="-421640" lvl="0" marL="548640" marR="0" rtl="0" algn="l">
              <a:spcBef>
                <a:spcPts val="560"/>
              </a:spcBef>
              <a:buClr>
                <a:schemeClr val="dk1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If the reproductive cells were diploid, the new cell would have too many chromosomes and would not be functional.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825" y="1802250"/>
            <a:ext cx="2666999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Videos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spcBef>
                <a:spcPts val="0"/>
              </a:spcBef>
              <a:buClr>
                <a:srgbClr val="F9F9F9"/>
              </a:buClr>
              <a:buSzPct val="65000"/>
              <a:buFont typeface="Noto Symbol"/>
              <a:buChar char="⬜"/>
            </a:pPr>
            <a:r>
              <a:rPr b="0" baseline="0" i="0" lang="en-US" sz="2800" u="sng" cap="none" strike="noStrik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www.youtube.com/watch?NR=1&amp;v=cvlpmmvB_m4&amp;feature=endscreen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Cool one:  </a:t>
            </a:r>
            <a:r>
              <a:rPr b="0" baseline="0" i="0" lang="en-US" sz="2800" u="sng" cap="none" strike="noStrik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4"/>
              </a:rPr>
              <a:t>www.youtube.com/watch?v=VGV3fv-uZYI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Char char="⬜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Condensing DNA:  </a:t>
            </a:r>
            <a:r>
              <a:rPr b="0" baseline="0" i="0" lang="en-US" sz="2800" u="sng" cap="none" strike="noStrik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5"/>
              </a:rPr>
              <a:t>www.youtube.com/watch?v=gbSIBhFwQ4s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381000" y="381000"/>
            <a:ext cx="76961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Cell Division in Prokaryotes</a:t>
            </a:r>
          </a:p>
        </p:txBody>
      </p:sp>
      <p:sp>
        <p:nvSpPr>
          <p:cNvPr id="94" name="Shape 94"/>
          <p:cNvSpPr/>
          <p:nvPr/>
        </p:nvSpPr>
        <p:spPr>
          <a:xfrm>
            <a:off x="609600" y="1066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i="1"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1. </a:t>
            </a:r>
            <a:r>
              <a:rPr b="0" baseline="0" i="1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Cell division</a:t>
            </a:r>
            <a:r>
              <a:rPr b="0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is the process by which cells reproduce themselves. </a:t>
            </a: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34290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505200"/>
            <a:ext cx="8048624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685800" y="22098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2. </a:t>
            </a:r>
            <a:r>
              <a:rPr b="1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Binary fission</a:t>
            </a:r>
            <a:r>
              <a:rPr b="0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is the process of cell division in prokaryotes.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57200" y="2286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Cell Division in Eukaryotes</a:t>
            </a:r>
          </a:p>
        </p:txBody>
      </p:sp>
      <p:sp>
        <p:nvSpPr>
          <p:cNvPr id="102" name="Shape 102"/>
          <p:cNvSpPr/>
          <p:nvPr/>
        </p:nvSpPr>
        <p:spPr>
          <a:xfrm>
            <a:off x="381000" y="1066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Quattrocento"/>
              <a:buChar char="•"/>
            </a:pPr>
            <a:r>
              <a:rPr b="1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Cell Cycle</a:t>
            </a:r>
          </a:p>
          <a:p>
            <a:pPr indent="0" marL="457200" marR="0" rtl="0" algn="l">
              <a:spcBef>
                <a:spcPts val="560"/>
              </a:spcBef>
              <a:buNone/>
            </a:pP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3. </a:t>
            </a: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The </a:t>
            </a:r>
            <a:r>
              <a:rPr b="0" baseline="0" i="1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cell cycle</a:t>
            </a: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is the repeating set of events in the life of a cell. </a:t>
            </a:r>
          </a:p>
          <a:p>
            <a:pPr indent="0" marL="457200" marR="0" rtl="0" algn="l">
              <a:spcBef>
                <a:spcPts val="560"/>
              </a:spcBef>
              <a:buNone/>
            </a:pPr>
            <a:r>
              <a:t/>
            </a:r>
            <a:endParaRPr sz="2800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457200" marR="0" rtl="0" algn="l">
              <a:spcBef>
                <a:spcPts val="560"/>
              </a:spcBef>
              <a:buNone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The cell cycle consists of </a:t>
            </a: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mitosis</a:t>
            </a: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and interphase.</a:t>
            </a:r>
          </a:p>
          <a:p>
            <a:pPr indent="0" lvl="0" marL="457200" marR="0" rtl="0" algn="l">
              <a:spcBef>
                <a:spcPts val="56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34290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8700" y="3627550"/>
            <a:ext cx="2971799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-80955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Cell Cycle - Interphase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6200" y="1280000"/>
            <a:ext cx="5943599" cy="5410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640" lvl="0" marL="548640" marR="0" rtl="0" algn="l">
              <a:lnSpc>
                <a:spcPct val="70000"/>
              </a:lnSpc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lang="en-US" sz="2400" u="sng">
                <a:solidFill>
                  <a:srgbClr val="000000"/>
                </a:solidFill>
              </a:rPr>
              <a:t>4. </a:t>
            </a:r>
            <a:r>
              <a:rPr b="1" baseline="0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Interphase</a:t>
            </a:r>
            <a:r>
              <a:rPr b="1" baseline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:  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 period of growth between divisions.</a:t>
            </a:r>
          </a:p>
          <a:p>
            <a:pPr indent="-294030" lvl="1" marL="868680" marR="0" rtl="0" algn="l">
              <a:lnSpc>
                <a:spcPct val="70000"/>
              </a:lnSpc>
              <a:spcBef>
                <a:spcPts val="562"/>
              </a:spcBef>
              <a:buClr>
                <a:schemeClr val="lt1"/>
              </a:buClr>
              <a:buSzPct val="85714"/>
              <a:buFont typeface="Noto Symbol"/>
              <a:buChar char="◼"/>
            </a:pP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G</a:t>
            </a:r>
            <a:r>
              <a:rPr b="1" baseline="-2500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Phase</a:t>
            </a:r>
            <a:r>
              <a:rPr b="0" baseline="0" i="0" lang="en-US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0" baseline="0" i="0" lang="en-US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– Time when cell grows to full size</a:t>
            </a:r>
          </a:p>
          <a:p>
            <a:pPr indent="-294030" lvl="1" marL="868680" marR="0" rtl="0" algn="l">
              <a:lnSpc>
                <a:spcPct val="70000"/>
              </a:lnSpc>
              <a:spcBef>
                <a:spcPts val="562"/>
              </a:spcBef>
              <a:buClr>
                <a:schemeClr val="lt1"/>
              </a:buClr>
              <a:buSzPct val="85714"/>
              <a:buFont typeface="Noto Symbol"/>
              <a:buChar char="◼"/>
            </a:pP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S Phase</a:t>
            </a:r>
            <a:r>
              <a:rPr b="0" baseline="0" i="0" lang="en-US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0" baseline="0" i="0" lang="en-US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–  Time when cell replicates DNA</a:t>
            </a:r>
          </a:p>
          <a:p>
            <a:pPr indent="-294030" lvl="1" marL="868680" marR="0" rtl="0" algn="l">
              <a:lnSpc>
                <a:spcPct val="70000"/>
              </a:lnSpc>
              <a:spcBef>
                <a:spcPts val="562"/>
              </a:spcBef>
              <a:buClr>
                <a:schemeClr val="lt1"/>
              </a:buClr>
              <a:buSzPct val="85714"/>
              <a:buFont typeface="Noto Symbol"/>
              <a:buChar char="◼"/>
            </a:pP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G</a:t>
            </a:r>
            <a:r>
              <a:rPr b="1" baseline="-2500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2</a:t>
            </a: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Phase</a:t>
            </a:r>
            <a:r>
              <a:rPr b="0" baseline="0" i="0" lang="en-US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0" baseline="0" i="0" lang="en-US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– Time when cell duplicates its organelles</a:t>
            </a:r>
          </a:p>
          <a:p>
            <a:pPr indent="-294030" lvl="1" marL="868680" marR="0" rtl="0" algn="l">
              <a:lnSpc>
                <a:spcPct val="70000"/>
              </a:lnSpc>
              <a:spcBef>
                <a:spcPts val="562"/>
              </a:spcBef>
              <a:buClr>
                <a:schemeClr val="lt1"/>
              </a:buClr>
              <a:buSzPct val="85714"/>
              <a:buFont typeface="Noto Symbol"/>
              <a:buChar char="◼"/>
            </a:pP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G</a:t>
            </a:r>
            <a:r>
              <a:rPr b="1" baseline="-2500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0</a:t>
            </a:r>
            <a:r>
              <a:rPr b="1" baseline="0" i="0" lang="en-US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Phase</a:t>
            </a:r>
            <a:r>
              <a:rPr b="0" baseline="0" i="0" lang="en-US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0" baseline="0" i="0" lang="en-US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– Time when cell leaves cell cycle (not all cells do this.  Example: Nerves)</a:t>
            </a:r>
          </a:p>
          <a:p>
            <a:pPr indent="-170180" lvl="1" marL="868680" marR="0" rtl="0" algn="l">
              <a:lnSpc>
                <a:spcPct val="70000"/>
              </a:lnSpc>
              <a:spcBef>
                <a:spcPts val="450"/>
              </a:spcBef>
              <a:buClr>
                <a:schemeClr val="lt1"/>
              </a:buClr>
              <a:buFont typeface="Noto Symbol"/>
              <a:buNone/>
            </a:pPr>
            <a:r>
              <a:t/>
            </a:r>
            <a:endParaRPr b="0" baseline="0" i="0" sz="225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28771" lvl="0" marL="548640" marR="0" rtl="0" algn="l">
              <a:lnSpc>
                <a:spcPct val="70000"/>
              </a:lnSpc>
              <a:spcBef>
                <a:spcPts val="45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25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9408" lvl="0" marL="548640" marR="0" rtl="0" algn="l">
              <a:lnSpc>
                <a:spcPct val="80000"/>
              </a:lnSpc>
              <a:spcBef>
                <a:spcPts val="35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175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775" y="419700"/>
            <a:ext cx="2514599" cy="21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83673" l="49852" r="19288" t="0"/>
          <a:stretch/>
        </p:blipFill>
        <p:spPr>
          <a:xfrm>
            <a:off x="6301425" y="3083175"/>
            <a:ext cx="2793300" cy="27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57200" y="228600"/>
            <a:ext cx="58927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Control of Cell Division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762000" y="1066800"/>
            <a:ext cx="6400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marR="0" rtl="0" algn="l">
              <a:spcBef>
                <a:spcPts val="560"/>
              </a:spcBef>
              <a:buNone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Control occurs at three main checkpoints. </a:t>
            </a:r>
          </a:p>
          <a:p>
            <a:pPr indent="-406400" lvl="0" marL="457200" marR="0" rtl="0" algn="l">
              <a:spcBef>
                <a:spcPts val="560"/>
              </a:spcBef>
              <a:buClr>
                <a:srgbClr val="FFFFFF"/>
              </a:buClr>
              <a:buSzPct val="100000"/>
              <a:buFont typeface="Quattrocento"/>
              <a:buChar char="●"/>
            </a:pP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G</a:t>
            </a:r>
            <a:r>
              <a:rPr baseline="-25000"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1</a:t>
            </a: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406400" lvl="0" marL="457200" marR="0" rtl="0" algn="l">
              <a:spcBef>
                <a:spcPts val="560"/>
              </a:spcBef>
              <a:buClr>
                <a:srgbClr val="FFFFFF"/>
              </a:buClr>
              <a:buSzPct val="100000"/>
              <a:buFont typeface="Quattrocento"/>
              <a:buChar char="●"/>
            </a:pP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G</a:t>
            </a:r>
            <a:r>
              <a:rPr baseline="-25000"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2</a:t>
            </a: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406400" lvl="0" marL="457200" marR="0" rtl="0" algn="l">
              <a:spcBef>
                <a:spcPts val="560"/>
              </a:spcBef>
              <a:buClr>
                <a:srgbClr val="FFFFFF"/>
              </a:buClr>
              <a:buSzPct val="100000"/>
              <a:buFont typeface="Quattrocento"/>
              <a:buChar char="●"/>
            </a:pPr>
            <a:r>
              <a:rPr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Mitosis</a:t>
            </a: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190500" lvl="0" marL="342900" marR="0" rtl="0" algn="l">
              <a:spcBef>
                <a:spcPts val="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34290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22582" l="14970" r="20166" t="3882"/>
          <a:stretch/>
        </p:blipFill>
        <p:spPr>
          <a:xfrm>
            <a:off x="6172200" y="377750"/>
            <a:ext cx="2971799" cy="2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57200" y="3733800"/>
            <a:ext cx="43434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b="1" lang="en-US" sz="28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What happens when the control is lost?</a:t>
            </a:r>
          </a:p>
          <a:p>
            <a:pPr indent="-285750" lvl="1" marL="74295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Quattrocento"/>
              <a:buChar char="–"/>
            </a:pPr>
            <a:r>
              <a:rPr b="0" baseline="0" i="0" lang="en-US" sz="28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Cancer may result if cells do not respond to control mechanisms.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3362557"/>
            <a:ext cx="3429000" cy="296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57200" y="228600"/>
            <a:ext cx="8381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M Phase:  Mitosis and Cytokinesis</a:t>
            </a:r>
          </a:p>
        </p:txBody>
      </p:sp>
      <p:sp>
        <p:nvSpPr>
          <p:cNvPr id="126" name="Shape 126"/>
          <p:cNvSpPr/>
          <p:nvPr/>
        </p:nvSpPr>
        <p:spPr>
          <a:xfrm>
            <a:off x="272700" y="1143000"/>
            <a:ext cx="859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b="0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M-Phase </a:t>
            </a:r>
            <a:r>
              <a:rPr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consists of two processes!</a:t>
            </a:r>
          </a:p>
          <a:p>
            <a:pPr indent="0" lvl="0" marL="457200" marR="0" rtl="0" algn="l">
              <a:spcBef>
                <a:spcPts val="0"/>
              </a:spcBef>
              <a:buNone/>
            </a:pPr>
            <a:r>
              <a:rPr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5. </a:t>
            </a:r>
            <a:r>
              <a:rPr b="0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Mitosis: Nuclear division</a:t>
            </a:r>
          </a:p>
          <a:p>
            <a:pPr indent="0" lvl="0" marL="457200" marR="0" rtl="0" algn="l">
              <a:spcBef>
                <a:spcPts val="640"/>
              </a:spcBef>
              <a:buNone/>
            </a:pPr>
            <a:r>
              <a:rPr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6. </a:t>
            </a:r>
            <a:r>
              <a:rPr b="0" baseline="0" i="0" lang="en-US" sz="3200" u="none" cap="none" strike="noStrik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Cytokinesis: Cytoplasm and organelles </a:t>
            </a:r>
            <a:r>
              <a:rPr lang="en-US" sz="32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divide</a:t>
            </a:r>
          </a:p>
          <a:p>
            <a:pPr indent="-190500" lvl="0" marL="342900" marR="0" rtl="0" algn="l">
              <a:spcBef>
                <a:spcPts val="480"/>
              </a:spcBef>
              <a:buClr>
                <a:schemeClr val="lt1"/>
              </a:buClr>
              <a:buFont typeface="Quattrocento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342900" lvl="0" marL="342900" marR="0" rtl="0" algn="ctr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CC00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352800"/>
            <a:ext cx="4724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 rot="2905919">
            <a:off x="3130653" y="4173421"/>
            <a:ext cx="1587264" cy="2971799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533400" y="301623"/>
            <a:ext cx="8150224" cy="1298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Mitosis: </a:t>
            </a:r>
            <a:b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</a:br>
            <a:r>
              <a:rPr b="1" baseline="0" i="0" lang="en-US" sz="369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Nuclear Division</a:t>
            </a:r>
          </a:p>
        </p:txBody>
      </p:sp>
      <p:pic>
        <p:nvPicPr>
          <p:cNvPr id="134" name="Shape 1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0058" y="1827213"/>
            <a:ext cx="2839719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509712"/>
            <a:ext cx="3124199" cy="215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0063" y="3952875"/>
            <a:ext cx="2787650" cy="198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5925" y="3952875"/>
            <a:ext cx="2786063" cy="198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b="1" baseline="0" i="0" lang="en-US" sz="4100" u="none" cap="none" strike="noStrik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Mitosis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228600" y="990600"/>
            <a:ext cx="8686800" cy="531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lang="en-US" sz="3200">
                <a:solidFill>
                  <a:schemeClr val="dk1"/>
                </a:solidFill>
              </a:rPr>
              <a:t>The Result </a:t>
            </a:r>
            <a:r>
              <a:rPr lang="en-US" sz="3200">
                <a:solidFill>
                  <a:schemeClr val="dk1"/>
                </a:solidFill>
              </a:rPr>
              <a:t>is </a:t>
            </a:r>
            <a:r>
              <a:rPr lang="en-US" sz="3200" u="sng">
                <a:solidFill>
                  <a:schemeClr val="dk1"/>
                </a:solidFill>
              </a:rPr>
              <a:t>two daughter cells that are identical to the original cell!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Why does mitosis happen?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0" baseline="0" i="0" lang="en-US" sz="32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So that each daughter cell has exactly the same DNA as the parent cell.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4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How long does it take for mitosis to happen?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lang="en-US" sz="3200">
                <a:solidFill>
                  <a:schemeClr val="dk1"/>
                </a:solidFill>
              </a:rPr>
              <a:t>About 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0" baseline="0" i="0" lang="en-US" sz="3200" u="sng" cap="none" strike="noStrike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an hour.</a:t>
            </a:r>
          </a:p>
          <a:p>
            <a:pPr indent="-494030" lvl="0" marL="609600" marR="0" rtl="0" algn="l">
              <a:lnSpc>
                <a:spcPct val="90000"/>
              </a:lnSpc>
              <a:spcBef>
                <a:spcPts val="560"/>
              </a:spcBef>
              <a:buClr>
                <a:srgbClr val="F9F9F9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