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audio1.bin" ContentType="audio/unknown"/>
  <Override PartName="/ppt/media/audio2.bin" ContentType="audio/unknown"/>
  <Override PartName="/ppt/media/audio3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61" r:id="rId5"/>
    <p:sldId id="259" r:id="rId6"/>
    <p:sldId id="260" r:id="rId7"/>
    <p:sldId id="262" r:id="rId8"/>
    <p:sldId id="258" r:id="rId9"/>
    <p:sldId id="29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82" autoAdjust="0"/>
  </p:normalViewPr>
  <p:slideViewPr>
    <p:cSldViewPr>
      <p:cViewPr varScale="1">
        <p:scale>
          <a:sx n="90" d="100"/>
          <a:sy n="90" d="100"/>
        </p:scale>
        <p:origin x="-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B7A3-01FF-45F1-80C6-52C80F529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6A06-C122-49D5-83A1-FD6BF719C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A647-CF9D-4FEC-8A99-039FA74D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FBC8B-4165-4336-A4DB-842A2689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15AA-4F05-46CB-96BE-A47ABEBB1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34134-5D25-4A45-A373-C6EB44024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4FE71-B506-49FF-8227-36EDE7DA5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D4613-57B6-4BFF-8750-2673B1F75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A270-26B6-41FD-928D-EB9AECA37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CE56-55CC-464D-9209-B21A8FA3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78E4-F4E7-484D-8CC0-C36D4866C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91DF-B1FA-4905-AF7E-DA8073EAF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BF11-4035-4785-8609-EE7148446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128FEA-25BB-449A-993F-0F78273A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2.bin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3.bin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2438400" cy="1981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DNA</a:t>
            </a:r>
            <a:br>
              <a:rPr lang="en-US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</a:br>
            <a:r>
              <a:rPr lang="en-US" dirty="0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Notes!</a:t>
            </a:r>
            <a:endParaRPr lang="en-US" dirty="0" smtClean="0">
              <a:solidFill>
                <a:schemeClr val="bg1"/>
              </a:solidFill>
              <a:latin typeface="Abadi MT Condensed Extra Bold"/>
              <a:cs typeface="Abadi MT Condensed Extra Bold"/>
            </a:endParaRPr>
          </a:p>
        </p:txBody>
      </p:sp>
      <p:pic>
        <p:nvPicPr>
          <p:cNvPr id="3" name="Picture 2" descr="dna-rna-double-helix-rotating-animation-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"/>
            <a:ext cx="4064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CC0066"/>
                </a:solidFill>
                <a:latin typeface="Snap ITC" pitchFamily="82" charset="0"/>
              </a:rPr>
              <a:t>DNA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572000"/>
          </a:xfrm>
        </p:spPr>
        <p:txBody>
          <a:bodyPr/>
          <a:lstStyle/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Made up of </a:t>
            </a:r>
            <a:r>
              <a:rPr lang="en-US" i="1" dirty="0" smtClean="0"/>
              <a:t>monomers</a:t>
            </a:r>
            <a:r>
              <a:rPr lang="en-US" dirty="0" smtClean="0"/>
              <a:t> called </a:t>
            </a:r>
            <a:r>
              <a:rPr lang="en-US" b="1" u="sng" dirty="0" smtClean="0"/>
              <a:t>nucleotides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There are only </a:t>
            </a:r>
            <a:r>
              <a:rPr lang="en-US" b="1" u="sng" dirty="0" smtClean="0"/>
              <a:t>four</a:t>
            </a:r>
            <a:r>
              <a:rPr lang="en-US" dirty="0" smtClean="0"/>
              <a:t> different nucleotides</a:t>
            </a:r>
          </a:p>
          <a:p>
            <a:pPr marL="514350" indent="-514350" eaLnBrk="1" hangingPunct="1">
              <a:buFont typeface="Times New Roman" pitchFamily="18" charset="0"/>
              <a:buAutoNum type="arabicPeriod"/>
            </a:pPr>
            <a:r>
              <a:rPr lang="en-US" dirty="0" smtClean="0"/>
              <a:t>The nucleotides are </a:t>
            </a:r>
            <a:r>
              <a:rPr lang="en-US" b="1" u="sng" dirty="0" smtClean="0"/>
              <a:t>repeated</a:t>
            </a:r>
            <a:r>
              <a:rPr lang="en-US" dirty="0" smtClean="0"/>
              <a:t> over and over</a:t>
            </a:r>
          </a:p>
        </p:txBody>
      </p:sp>
      <p:pic>
        <p:nvPicPr>
          <p:cNvPr id="3076" name="Picture 5" descr="dna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4063" y="1981200"/>
            <a:ext cx="3671887" cy="4114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66"/>
                </a:solidFill>
                <a:latin typeface="Snap ITC" pitchFamily="82" charset="0"/>
              </a:rPr>
              <a:t>NUCLEOTIDES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724400" cy="4114800"/>
          </a:xfrm>
        </p:spPr>
        <p:txBody>
          <a:bodyPr/>
          <a:lstStyle/>
          <a:p>
            <a:pPr eaLnBrk="1" hangingPunct="1"/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A DNA </a:t>
            </a:r>
            <a:r>
              <a:rPr lang="en-US" b="1" u="sng" dirty="0" smtClean="0"/>
              <a:t>nucleotide</a:t>
            </a:r>
            <a:r>
              <a:rPr lang="en-US" dirty="0" smtClean="0"/>
              <a:t> has three parts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A. </a:t>
            </a:r>
            <a:r>
              <a:rPr lang="en-US" b="1" dirty="0" smtClean="0"/>
              <a:t>Nitrogen Base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B. </a:t>
            </a:r>
            <a:r>
              <a:rPr lang="en-US" b="1" dirty="0" smtClean="0"/>
              <a:t>Phosphate Group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C. </a:t>
            </a:r>
            <a:r>
              <a:rPr lang="en-US" b="1" dirty="0" err="1" smtClean="0"/>
              <a:t>Deoxyribose</a:t>
            </a:r>
            <a:r>
              <a:rPr lang="en-US" b="1" dirty="0" smtClean="0"/>
              <a:t> Sugar</a:t>
            </a:r>
          </a:p>
        </p:txBody>
      </p:sp>
      <p:pic>
        <p:nvPicPr>
          <p:cNvPr id="17412" name="Picture 5" descr="Nucleotid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057400"/>
            <a:ext cx="4800600" cy="360045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0066"/>
                </a:solidFill>
                <a:latin typeface="Snap ITC" pitchFamily="82" charset="0"/>
              </a:rPr>
              <a:t>Nucleotides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524000"/>
            <a:ext cx="3810000" cy="502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5. The </a:t>
            </a:r>
            <a:r>
              <a:rPr lang="en-US" dirty="0" smtClean="0"/>
              <a:t>purines  (Adenine &amp; Guanine) have </a:t>
            </a:r>
            <a:r>
              <a:rPr lang="en-US" b="1" u="sng" dirty="0" smtClean="0"/>
              <a:t>two</a:t>
            </a:r>
            <a:r>
              <a:rPr lang="en-US" dirty="0" smtClean="0"/>
              <a:t> rings of nitrogen </a:t>
            </a:r>
            <a:r>
              <a:rPr lang="en-US" dirty="0" smtClean="0"/>
              <a:t>bases</a:t>
            </a:r>
          </a:p>
          <a:p>
            <a:pPr marL="0" indent="0" eaLnBrk="1" hangingPunct="1">
              <a:buNone/>
            </a:pPr>
            <a:r>
              <a:rPr lang="en-US" dirty="0" smtClean="0"/>
              <a:t>6. </a:t>
            </a:r>
            <a:r>
              <a:rPr lang="en-US" dirty="0" smtClean="0"/>
              <a:t>The </a:t>
            </a:r>
            <a:r>
              <a:rPr lang="en-US" dirty="0" err="1" smtClean="0"/>
              <a:t>pyrimidines</a:t>
            </a:r>
            <a:r>
              <a:rPr lang="en-US" dirty="0" smtClean="0"/>
              <a:t> (Thymine &amp; Cytosine) have only </a:t>
            </a:r>
            <a:r>
              <a:rPr lang="en-US" b="1" u="sng" dirty="0" smtClean="0"/>
              <a:t>one</a:t>
            </a:r>
            <a:r>
              <a:rPr lang="en-US" dirty="0" smtClean="0"/>
              <a:t> ring of nitrogen base</a:t>
            </a: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4191000" y="1752600"/>
            <a:ext cx="121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 dirty="0">
                <a:latin typeface="Arial" pitchFamily="34" charset="0"/>
              </a:rPr>
              <a:t>Adenine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4191000" y="2971800"/>
            <a:ext cx="1290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 dirty="0">
                <a:latin typeface="Arial" pitchFamily="34" charset="0"/>
              </a:rPr>
              <a:t>Guanine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4191000" y="4038600"/>
            <a:ext cx="1195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 dirty="0">
                <a:latin typeface="Arial" pitchFamily="34" charset="0"/>
              </a:rPr>
              <a:t>Cytosine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4191000" y="5181600"/>
            <a:ext cx="1271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u="sng" dirty="0">
                <a:latin typeface="Arial" pitchFamily="34" charset="0"/>
              </a:rPr>
              <a:t>Thymine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152400" y="2590800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Arial" pitchFamily="34" charset="0"/>
              </a:rPr>
              <a:t>Purines</a:t>
            </a:r>
            <a:endParaRPr lang="en-US" sz="1400" dirty="0">
              <a:latin typeface="Arial" pitchFamily="34" charset="0"/>
            </a:endParaRP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0" y="4800600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Arial" pitchFamily="34" charset="0"/>
              </a:rPr>
              <a:t>Pyrimidines</a:t>
            </a:r>
            <a:endParaRPr lang="en-US" sz="1400" dirty="0">
              <a:latin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143000" y="1219200"/>
            <a:ext cx="3112770" cy="5105400"/>
            <a:chOff x="1143000" y="1219200"/>
            <a:chExt cx="3112770" cy="5105400"/>
          </a:xfrm>
        </p:grpSpPr>
        <p:pic>
          <p:nvPicPr>
            <p:cNvPr id="18" name="Picture 17" descr="DNA Nucleotides (best).jpg"/>
            <p:cNvPicPr>
              <a:picLocks noChangeAspect="1"/>
            </p:cNvPicPr>
            <p:nvPr/>
          </p:nvPicPr>
          <p:blipFill>
            <a:blip r:embed="rId2" cstate="print"/>
            <a:srcRect l="7270" t="5556" r="12766" b="5556"/>
            <a:stretch>
              <a:fillRect/>
            </a:stretch>
          </p:blipFill>
          <p:spPr>
            <a:xfrm>
              <a:off x="1447800" y="1219200"/>
              <a:ext cx="2807970" cy="5105400"/>
            </a:xfrm>
            <a:prstGeom prst="rect">
              <a:avLst/>
            </a:prstGeom>
          </p:spPr>
        </p:pic>
        <p:sp>
          <p:nvSpPr>
            <p:cNvPr id="19" name="Left Brace 18"/>
            <p:cNvSpPr/>
            <p:nvPr/>
          </p:nvSpPr>
          <p:spPr>
            <a:xfrm>
              <a:off x="1143000" y="1676400"/>
              <a:ext cx="457200" cy="22098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1143000" y="4038600"/>
              <a:ext cx="457200" cy="22098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66"/>
                </a:solidFill>
                <a:latin typeface="Snap ITC" pitchFamily="82" charset="0"/>
              </a:rPr>
              <a:t>The “Ladder”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3528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7. Label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8. Nucleotides </a:t>
            </a:r>
            <a:r>
              <a:rPr lang="en-US" sz="2400" dirty="0" smtClean="0"/>
              <a:t>line up in pairs to form a structure that looks like a </a:t>
            </a:r>
            <a:r>
              <a:rPr lang="en-US" sz="2400" b="1" u="sng" dirty="0" smtClean="0"/>
              <a:t>ladder</a:t>
            </a:r>
            <a:r>
              <a:rPr lang="en-US" sz="2400" dirty="0" smtClean="0"/>
              <a:t>.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9. The </a:t>
            </a:r>
            <a:r>
              <a:rPr lang="en-US" sz="2400" b="1" u="sng" dirty="0" smtClean="0"/>
              <a:t>sugar</a:t>
            </a:r>
            <a:r>
              <a:rPr lang="en-US" sz="2400" dirty="0" smtClean="0"/>
              <a:t> and</a:t>
            </a:r>
            <a:r>
              <a:rPr lang="en-US" sz="2400" b="1" u="sng" dirty="0" smtClean="0"/>
              <a:t> phosphate groups</a:t>
            </a:r>
            <a:r>
              <a:rPr lang="en-US" sz="2400" dirty="0" smtClean="0"/>
              <a:t> make up the </a:t>
            </a:r>
            <a:r>
              <a:rPr lang="en-US" sz="2400" b="1" u="sng" dirty="0" smtClean="0"/>
              <a:t>sides</a:t>
            </a:r>
            <a:r>
              <a:rPr lang="en-US" sz="2400" dirty="0" smtClean="0"/>
              <a:t> of the </a:t>
            </a:r>
            <a:r>
              <a:rPr lang="en-US" sz="2400" dirty="0" smtClean="0"/>
              <a:t>ladder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10. The </a:t>
            </a:r>
            <a:r>
              <a:rPr lang="en-US" sz="2400" b="1" u="sng" dirty="0" smtClean="0"/>
              <a:t>base pairs</a:t>
            </a:r>
            <a:r>
              <a:rPr lang="en-US" sz="2400" dirty="0" smtClean="0"/>
              <a:t> </a:t>
            </a:r>
            <a:r>
              <a:rPr lang="en-US" sz="2400" dirty="0" smtClean="0"/>
              <a:t>make up </a:t>
            </a:r>
            <a:r>
              <a:rPr lang="en-US" sz="2400" dirty="0" smtClean="0"/>
              <a:t>the </a:t>
            </a:r>
            <a:r>
              <a:rPr lang="en-US" sz="2400" b="1" u="sng" dirty="0" smtClean="0"/>
              <a:t>rungs </a:t>
            </a:r>
            <a:r>
              <a:rPr lang="en-US" sz="2400" dirty="0" smtClean="0"/>
              <a:t>of the ladder</a:t>
            </a:r>
          </a:p>
        </p:txBody>
      </p:sp>
      <p:pic>
        <p:nvPicPr>
          <p:cNvPr id="19460" name="Picture 7" descr="bio_ch12_62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0959"/>
          <a:stretch>
            <a:fillRect/>
          </a:stretch>
        </p:blipFill>
        <p:spPr>
          <a:xfrm>
            <a:off x="4191000" y="1676400"/>
            <a:ext cx="4953000" cy="4572000"/>
          </a:xfrm>
          <a:noFill/>
        </p:spPr>
      </p:pic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7772400" y="4876800"/>
            <a:ext cx="99060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Arial" pitchFamily="34" charset="0"/>
              </a:rPr>
              <a:t>Key</a:t>
            </a:r>
            <a:endParaRPr lang="en-US" sz="110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100">
                <a:latin typeface="Arial" pitchFamily="34" charset="0"/>
              </a:rPr>
              <a:t>Adenine (A)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>
                <a:latin typeface="Arial" pitchFamily="34" charset="0"/>
              </a:rPr>
              <a:t>Thymine (T)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>
                <a:latin typeface="Arial" pitchFamily="34" charset="0"/>
              </a:rPr>
              <a:t>Cytosine (C)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>
                <a:latin typeface="Arial" pitchFamily="34" charset="0"/>
              </a:rPr>
              <a:t>Guanine (G)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4343400" y="1600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Nucleotide</a:t>
            </a:r>
          </a:p>
        </p:txBody>
      </p:sp>
      <p:sp>
        <p:nvSpPr>
          <p:cNvPr id="19463" name="Line 12"/>
          <p:cNvSpPr>
            <a:spLocks noChangeShapeType="1"/>
          </p:cNvSpPr>
          <p:nvPr/>
        </p:nvSpPr>
        <p:spPr bwMode="auto">
          <a:xfrm>
            <a:off x="55626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3657600" y="3810000"/>
            <a:ext cx="144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Sugar &amp; Phosphate </a:t>
            </a:r>
            <a:r>
              <a:rPr lang="en-US" dirty="0"/>
              <a:t>backbone</a:t>
            </a:r>
          </a:p>
        </p:txBody>
      </p:sp>
      <p:sp>
        <p:nvSpPr>
          <p:cNvPr id="19465" name="Line 14"/>
          <p:cNvSpPr>
            <a:spLocks noChangeShapeType="1"/>
          </p:cNvSpPr>
          <p:nvPr/>
        </p:nvSpPr>
        <p:spPr bwMode="auto">
          <a:xfrm flipV="1">
            <a:off x="4800600" y="4114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 Box 15"/>
          <p:cNvSpPr txBox="1">
            <a:spLocks noChangeArrowheads="1"/>
          </p:cNvSpPr>
          <p:nvPr/>
        </p:nvSpPr>
        <p:spPr bwMode="auto">
          <a:xfrm>
            <a:off x="7924800" y="2362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H-Bond</a:t>
            </a:r>
          </a:p>
        </p:txBody>
      </p:sp>
      <p:sp>
        <p:nvSpPr>
          <p:cNvPr id="19467" name="Line 16"/>
          <p:cNvSpPr>
            <a:spLocks noChangeShapeType="1"/>
          </p:cNvSpPr>
          <p:nvPr/>
        </p:nvSpPr>
        <p:spPr bwMode="auto">
          <a:xfrm flipH="1">
            <a:off x="6858000" y="2590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7"/>
          <p:cNvSpPr>
            <a:spLocks noChangeShapeType="1"/>
          </p:cNvSpPr>
          <p:nvPr/>
        </p:nvSpPr>
        <p:spPr bwMode="auto">
          <a:xfrm flipH="1">
            <a:off x="6858000" y="2590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66"/>
                </a:solidFill>
                <a:latin typeface="Snap ITC" pitchFamily="82" charset="0"/>
              </a:rPr>
              <a:t>Complementary Base Pairing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4958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nucleotides only bond with certain other nucleotides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11. </a:t>
            </a:r>
            <a:r>
              <a:rPr lang="en-US" b="1" dirty="0" smtClean="0"/>
              <a:t> </a:t>
            </a:r>
            <a:r>
              <a:rPr lang="en-US" b="1" dirty="0" smtClean="0"/>
              <a:t>Cytosine</a:t>
            </a:r>
            <a:r>
              <a:rPr lang="en-US" dirty="0" smtClean="0"/>
              <a:t> forms three hydrogen bonds with </a:t>
            </a:r>
            <a:r>
              <a:rPr lang="en-US" b="1" u="sng" dirty="0" smtClean="0"/>
              <a:t>Guanine</a:t>
            </a:r>
            <a:r>
              <a:rPr lang="en-US" dirty="0" smtClean="0"/>
              <a:t>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12. </a:t>
            </a:r>
            <a:r>
              <a:rPr lang="en-US" b="1" dirty="0" smtClean="0"/>
              <a:t>Adenine</a:t>
            </a:r>
            <a:r>
              <a:rPr lang="en-US" dirty="0" smtClean="0"/>
              <a:t> </a:t>
            </a:r>
            <a:r>
              <a:rPr lang="en-US" dirty="0" smtClean="0"/>
              <a:t>forms two hydrogen bonds with </a:t>
            </a:r>
            <a:r>
              <a:rPr lang="en-US" b="1" u="sng" dirty="0" smtClean="0"/>
              <a:t>Thymine</a:t>
            </a:r>
          </a:p>
        </p:txBody>
      </p:sp>
      <p:pic>
        <p:nvPicPr>
          <p:cNvPr id="20484" name="Picture 5" descr="dna-pic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178050"/>
            <a:ext cx="3810000" cy="37211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0066"/>
                </a:solidFill>
                <a:latin typeface="Snap ITC" pitchFamily="82" charset="0"/>
              </a:rPr>
              <a:t>Franklin and Wilkins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b="1" u="sng" dirty="0" smtClean="0"/>
              <a:t>13. Rosalind </a:t>
            </a:r>
            <a:r>
              <a:rPr lang="en-US" sz="3600" b="1" u="sng" dirty="0" smtClean="0"/>
              <a:t>Franklin</a:t>
            </a:r>
            <a:r>
              <a:rPr lang="en-US" sz="3600" b="1" dirty="0" smtClean="0"/>
              <a:t> </a:t>
            </a:r>
            <a:r>
              <a:rPr lang="en-US" sz="3600" dirty="0" smtClean="0"/>
              <a:t>and Maurice Wilkins took the first </a:t>
            </a:r>
            <a:r>
              <a:rPr lang="en-US" sz="3600" b="1" u="sng" dirty="0" smtClean="0"/>
              <a:t>X-ray</a:t>
            </a:r>
            <a:r>
              <a:rPr lang="en-US" sz="3600" dirty="0" smtClean="0"/>
              <a:t> photographs of DNA</a:t>
            </a:r>
          </a:p>
        </p:txBody>
      </p:sp>
      <p:pic>
        <p:nvPicPr>
          <p:cNvPr id="21508" name="Picture 5" descr="dn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205163"/>
            <a:ext cx="3429000" cy="3471862"/>
          </a:xfrm>
          <a:noFill/>
        </p:spPr>
      </p:pic>
      <p:pic>
        <p:nvPicPr>
          <p:cNvPr id="21509" name="Picture 6" descr="http://www.kcl.ac.uk/KCLBinary/1:184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14400"/>
            <a:ext cx="17526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0066"/>
                </a:solidFill>
                <a:latin typeface="Snap ITC" pitchFamily="82" charset="0"/>
              </a:rPr>
              <a:t>THE </a:t>
            </a:r>
            <a:r>
              <a:rPr lang="en-US" baseline="30000" dirty="0" smtClean="0">
                <a:solidFill>
                  <a:srgbClr val="CC0066"/>
                </a:solidFill>
                <a:latin typeface="Snap ITC" pitchFamily="82" charset="0"/>
              </a:rPr>
              <a:t>14.</a:t>
            </a:r>
            <a:r>
              <a:rPr lang="en-US" u="sng" dirty="0" smtClean="0">
                <a:solidFill>
                  <a:srgbClr val="CC0066"/>
                </a:solidFill>
                <a:latin typeface="Snap ITC" pitchFamily="82" charset="0"/>
              </a:rPr>
              <a:t>DOUBLE</a:t>
            </a:r>
            <a:r>
              <a:rPr lang="en-US" dirty="0" smtClean="0">
                <a:solidFill>
                  <a:srgbClr val="CC0066"/>
                </a:solidFill>
                <a:latin typeface="Snap ITC" pitchFamily="82" charset="0"/>
              </a:rPr>
              <a:t> </a:t>
            </a:r>
            <a:r>
              <a:rPr lang="en-US" u="sng" dirty="0" smtClean="0">
                <a:solidFill>
                  <a:srgbClr val="CC0066"/>
                </a:solidFill>
                <a:latin typeface="Snap ITC" pitchFamily="82" charset="0"/>
              </a:rPr>
              <a:t>HELIX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Proposed </a:t>
            </a:r>
            <a:r>
              <a:rPr lang="en-US" sz="2800" dirty="0" smtClean="0"/>
              <a:t>by </a:t>
            </a:r>
            <a:r>
              <a:rPr lang="en-US" sz="2800" b="1" u="sng" dirty="0" smtClean="0"/>
              <a:t>Watson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Crick</a:t>
            </a:r>
            <a:r>
              <a:rPr lang="en-US" sz="2800" dirty="0" smtClean="0"/>
              <a:t> in 1953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DNA is composed of </a:t>
            </a:r>
            <a:r>
              <a:rPr lang="en-US" sz="2800" b="1" u="sng" dirty="0" smtClean="0"/>
              <a:t>two</a:t>
            </a:r>
            <a:r>
              <a:rPr lang="en-US" sz="2800" dirty="0" smtClean="0"/>
              <a:t> nucleotide chains that twist around to form a structure similar to a </a:t>
            </a:r>
            <a:r>
              <a:rPr lang="en-US" sz="2800" b="1" u="sng" dirty="0" smtClean="0"/>
              <a:t>twisted</a:t>
            </a:r>
            <a:r>
              <a:rPr lang="en-US" sz="2800" dirty="0" smtClean="0"/>
              <a:t> ladder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Each turn has 10 base pairs</a:t>
            </a:r>
          </a:p>
        </p:txBody>
      </p:sp>
      <p:pic>
        <p:nvPicPr>
          <p:cNvPr id="22532" name="Picture 8" descr="DN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146300"/>
            <a:ext cx="3810000" cy="37846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ed.ted.com</a:t>
            </a:r>
            <a:r>
              <a:rPr lang="en-US" dirty="0"/>
              <a:t>/lessons/the-twisting-tale-of-</a:t>
            </a:r>
            <a:r>
              <a:rPr lang="en-US" dirty="0" err="1"/>
              <a:t>dna</a:t>
            </a:r>
            <a:r>
              <a:rPr lang="en-US" dirty="0"/>
              <a:t>-</a:t>
            </a:r>
            <a:r>
              <a:rPr lang="en-US" dirty="0" err="1"/>
              <a:t>judith-hauck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42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250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DNA Notes!</vt:lpstr>
      <vt:lpstr>DNA</vt:lpstr>
      <vt:lpstr>NUCLEOTIDES</vt:lpstr>
      <vt:lpstr>Nucleotides</vt:lpstr>
      <vt:lpstr>The “Ladder”</vt:lpstr>
      <vt:lpstr>Complementary Base Pairing</vt:lpstr>
      <vt:lpstr>Franklin and Wilkins</vt:lpstr>
      <vt:lpstr>THE 14.DOUBLE HELIX</vt:lpstr>
      <vt:lpstr>Video</vt:lpstr>
    </vt:vector>
  </TitlesOfParts>
  <Company>chsd230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csstaff</dc:creator>
  <cp:lastModifiedBy>Ryan Miles</cp:lastModifiedBy>
  <cp:revision>66</cp:revision>
  <dcterms:created xsi:type="dcterms:W3CDTF">2003-02-03T13:59:35Z</dcterms:created>
  <dcterms:modified xsi:type="dcterms:W3CDTF">2015-08-31T21:24:38Z</dcterms:modified>
</cp:coreProperties>
</file>