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91" r:id="rId5"/>
    <p:sldId id="282" r:id="rId6"/>
    <p:sldId id="292" r:id="rId7"/>
    <p:sldId id="283" r:id="rId8"/>
    <p:sldId id="286" r:id="rId9"/>
    <p:sldId id="287" r:id="rId10"/>
    <p:sldId id="288" r:id="rId11"/>
    <p:sldId id="289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82" autoAdjust="0"/>
  </p:normalViewPr>
  <p:slideViewPr>
    <p:cSldViewPr>
      <p:cViewPr varScale="1">
        <p:scale>
          <a:sx n="75" d="100"/>
          <a:sy n="75" d="100"/>
        </p:scale>
        <p:origin x="-1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BB7A3-01FF-45F1-80C6-52C80F529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6A06-C122-49D5-83A1-FD6BF719C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A647-CF9D-4FEC-8A99-039FA74D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FBC8B-4165-4336-A4DB-842A2689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915AA-4F05-46CB-96BE-A47ABEBB1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34134-5D25-4A45-A373-C6EB44024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4FE71-B506-49FF-8227-36EDE7DA5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D4613-57B6-4BFF-8750-2673B1F75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2A270-26B6-41FD-928D-EB9AECA37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DCE56-55CC-464D-9209-B21A8FA3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78E4-F4E7-484D-8CC0-C36D4866C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91DF-B1FA-4905-AF7E-DA8073EAF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BF11-4035-4785-8609-EE7148446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128FEA-25BB-449A-993F-0F78273A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http://www.brooklyn.cuny.edu/bc/ahp/BioInfo/graphics/DNArep.01.GI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http://www.brooklyn.cuny.edu/bc/ahp/BioInfo/graphics/DNArep.01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aso/tryit/dna/" TargetMode="External"/><Relationship Id="rId4" Type="http://schemas.openxmlformats.org/officeDocument/2006/relationships/hyperlink" Target="http://www.ncc.gmu.edu/dna/repanim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ohnkyrk.com/DNAreplica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http://www.brooklyn.cuny.edu/bc/ahp/BioInfo/graphics/DNArep.01.GI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http://www.brooklyn.cuny.edu/bc/ahp/BioInfo/graphics/DNArep.01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b="1" smtClean="0">
                <a:solidFill>
                  <a:srgbClr val="66FF33"/>
                </a:solidFill>
                <a:latin typeface="Tempus Sans ITC" pitchFamily="82" charset="0"/>
              </a:rPr>
              <a:t>DNA REPLICATION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458200" cy="1752600"/>
          </a:xfrm>
        </p:spPr>
        <p:txBody>
          <a:bodyPr/>
          <a:lstStyle/>
          <a:p>
            <a:pPr eaLnBrk="1" hangingPunct="1"/>
            <a:r>
              <a:rPr lang="en-US" sz="6000" i="1" dirty="0" smtClean="0">
                <a:solidFill>
                  <a:schemeClr val="accent1"/>
                </a:solidFill>
                <a:latin typeface="Script MT Bold" pitchFamily="66" charset="0"/>
              </a:rPr>
              <a:t>Preparing for Mitosis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8" name="Picture 4" descr="Summary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95400" y="80963"/>
            <a:ext cx="6777038" cy="677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63" y="19542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14288" y="2000250"/>
            <a:ext cx="9124950" cy="611188"/>
            <a:chOff x="6" y="0"/>
            <a:chExt cx="5748" cy="385"/>
          </a:xfrm>
        </p:grpSpPr>
        <p:sp>
          <p:nvSpPr>
            <p:cNvPr id="31756" name="Rectangle 7"/>
            <p:cNvSpPr>
              <a:spLocks noChangeArrowheads="1"/>
            </p:cNvSpPr>
            <p:nvPr/>
          </p:nvSpPr>
          <p:spPr bwMode="auto">
            <a:xfrm>
              <a:off x="6" y="0"/>
              <a:ext cx="5748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757" name="Rectangle 8"/>
            <p:cNvSpPr>
              <a:spLocks noChangeArrowheads="1"/>
            </p:cNvSpPr>
            <p:nvPr/>
          </p:nvSpPr>
          <p:spPr bwMode="auto">
            <a:xfrm>
              <a:off x="6" y="6"/>
              <a:ext cx="574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eaLnBrk="0" hangingPunct="0"/>
              <a:endParaRPr lang="en-US"/>
            </a:p>
          </p:txBody>
        </p:sp>
      </p:grpSp>
      <p:sp>
        <p:nvSpPr>
          <p:cNvPr id="31751" name="Freeform 9"/>
          <p:cNvSpPr>
            <a:spLocks/>
          </p:cNvSpPr>
          <p:nvPr/>
        </p:nvSpPr>
        <p:spPr bwMode="auto">
          <a:xfrm>
            <a:off x="1887538" y="4471988"/>
            <a:ext cx="5118100" cy="2173287"/>
          </a:xfrm>
          <a:custGeom>
            <a:avLst/>
            <a:gdLst>
              <a:gd name="T0" fmla="*/ 152400 w 3224"/>
              <a:gd name="T1" fmla="*/ 1627187 h 1369"/>
              <a:gd name="T2" fmla="*/ 30163 w 3224"/>
              <a:gd name="T3" fmla="*/ 1092200 h 1369"/>
              <a:gd name="T4" fmla="*/ 711200 w 3224"/>
              <a:gd name="T5" fmla="*/ 0 h 1369"/>
              <a:gd name="T6" fmla="*/ 1090613 w 3224"/>
              <a:gd name="T7" fmla="*/ 133350 h 1369"/>
              <a:gd name="T8" fmla="*/ 1581150 w 3224"/>
              <a:gd name="T9" fmla="*/ 423862 h 1369"/>
              <a:gd name="T10" fmla="*/ 2438400 w 3224"/>
              <a:gd name="T11" fmla="*/ 534987 h 1369"/>
              <a:gd name="T12" fmla="*/ 3765550 w 3224"/>
              <a:gd name="T13" fmla="*/ 523875 h 1369"/>
              <a:gd name="T14" fmla="*/ 3989388 w 3224"/>
              <a:gd name="T15" fmla="*/ 412750 h 1369"/>
              <a:gd name="T16" fmla="*/ 4457700 w 3224"/>
              <a:gd name="T17" fmla="*/ 177800 h 1369"/>
              <a:gd name="T18" fmla="*/ 4826000 w 3224"/>
              <a:gd name="T19" fmla="*/ 222250 h 1369"/>
              <a:gd name="T20" fmla="*/ 5081588 w 3224"/>
              <a:gd name="T21" fmla="*/ 914400 h 1369"/>
              <a:gd name="T22" fmla="*/ 5070475 w 3224"/>
              <a:gd name="T23" fmla="*/ 1762125 h 1369"/>
              <a:gd name="T24" fmla="*/ 4859338 w 3224"/>
              <a:gd name="T25" fmla="*/ 2139950 h 1369"/>
              <a:gd name="T26" fmla="*/ 3141662 w 3224"/>
              <a:gd name="T27" fmla="*/ 2062162 h 1369"/>
              <a:gd name="T28" fmla="*/ 1246188 w 3224"/>
              <a:gd name="T29" fmla="*/ 2106612 h 1369"/>
              <a:gd name="T30" fmla="*/ 242888 w 3224"/>
              <a:gd name="T31" fmla="*/ 1973262 h 1369"/>
              <a:gd name="T32" fmla="*/ 176212 w 3224"/>
              <a:gd name="T33" fmla="*/ 1906587 h 1369"/>
              <a:gd name="T34" fmla="*/ 141288 w 3224"/>
              <a:gd name="T35" fmla="*/ 1739900 h 1369"/>
              <a:gd name="T36" fmla="*/ 107950 w 3224"/>
              <a:gd name="T37" fmla="*/ 1627187 h 1369"/>
              <a:gd name="T38" fmla="*/ 152400 w 3224"/>
              <a:gd name="T39" fmla="*/ 1627187 h 13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224"/>
              <a:gd name="T61" fmla="*/ 0 h 1369"/>
              <a:gd name="T62" fmla="*/ 3224 w 3224"/>
              <a:gd name="T63" fmla="*/ 1369 h 13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224" h="1369">
                <a:moveTo>
                  <a:pt x="96" y="1025"/>
                </a:moveTo>
                <a:cubicBezTo>
                  <a:pt x="70" y="913"/>
                  <a:pt x="28" y="803"/>
                  <a:pt x="19" y="688"/>
                </a:cubicBezTo>
                <a:cubicBezTo>
                  <a:pt x="0" y="455"/>
                  <a:pt x="178" y="27"/>
                  <a:pt x="448" y="0"/>
                </a:cubicBezTo>
                <a:cubicBezTo>
                  <a:pt x="525" y="19"/>
                  <a:pt x="626" y="44"/>
                  <a:pt x="687" y="84"/>
                </a:cubicBezTo>
                <a:cubicBezTo>
                  <a:pt x="756" y="130"/>
                  <a:pt x="907" y="240"/>
                  <a:pt x="996" y="267"/>
                </a:cubicBezTo>
                <a:cubicBezTo>
                  <a:pt x="1169" y="319"/>
                  <a:pt x="1357" y="328"/>
                  <a:pt x="1536" y="337"/>
                </a:cubicBezTo>
                <a:cubicBezTo>
                  <a:pt x="1815" y="335"/>
                  <a:pt x="2093" y="339"/>
                  <a:pt x="2372" y="330"/>
                </a:cubicBezTo>
                <a:cubicBezTo>
                  <a:pt x="2436" y="328"/>
                  <a:pt x="2462" y="292"/>
                  <a:pt x="2513" y="260"/>
                </a:cubicBezTo>
                <a:cubicBezTo>
                  <a:pt x="2612" y="198"/>
                  <a:pt x="2697" y="144"/>
                  <a:pt x="2808" y="112"/>
                </a:cubicBezTo>
                <a:cubicBezTo>
                  <a:pt x="2885" y="121"/>
                  <a:pt x="2964" y="122"/>
                  <a:pt x="3040" y="140"/>
                </a:cubicBezTo>
                <a:cubicBezTo>
                  <a:pt x="3171" y="171"/>
                  <a:pt x="3188" y="477"/>
                  <a:pt x="3201" y="576"/>
                </a:cubicBezTo>
                <a:cubicBezTo>
                  <a:pt x="3205" y="760"/>
                  <a:pt x="3224" y="931"/>
                  <a:pt x="3194" y="1110"/>
                </a:cubicBezTo>
                <a:cubicBezTo>
                  <a:pt x="3173" y="1236"/>
                  <a:pt x="3185" y="1299"/>
                  <a:pt x="3061" y="1348"/>
                </a:cubicBezTo>
                <a:cubicBezTo>
                  <a:pt x="2700" y="1341"/>
                  <a:pt x="2340" y="1319"/>
                  <a:pt x="1979" y="1299"/>
                </a:cubicBezTo>
                <a:cubicBezTo>
                  <a:pt x="1579" y="1303"/>
                  <a:pt x="1184" y="1310"/>
                  <a:pt x="785" y="1327"/>
                </a:cubicBezTo>
                <a:cubicBezTo>
                  <a:pt x="577" y="1369"/>
                  <a:pt x="350" y="1313"/>
                  <a:pt x="153" y="1243"/>
                </a:cubicBezTo>
                <a:cubicBezTo>
                  <a:pt x="139" y="1229"/>
                  <a:pt x="120" y="1218"/>
                  <a:pt x="111" y="1201"/>
                </a:cubicBezTo>
                <a:cubicBezTo>
                  <a:pt x="98" y="1177"/>
                  <a:pt x="96" y="1125"/>
                  <a:pt x="89" y="1096"/>
                </a:cubicBezTo>
                <a:cubicBezTo>
                  <a:pt x="83" y="1072"/>
                  <a:pt x="66" y="1050"/>
                  <a:pt x="68" y="1025"/>
                </a:cubicBezTo>
                <a:cubicBezTo>
                  <a:pt x="69" y="1016"/>
                  <a:pt x="87" y="1025"/>
                  <a:pt x="96" y="102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Freeform 10"/>
          <p:cNvSpPr>
            <a:spLocks/>
          </p:cNvSpPr>
          <p:nvPr/>
        </p:nvSpPr>
        <p:spPr bwMode="auto">
          <a:xfrm>
            <a:off x="1449388" y="2479675"/>
            <a:ext cx="2003425" cy="1978025"/>
          </a:xfrm>
          <a:custGeom>
            <a:avLst/>
            <a:gdLst>
              <a:gd name="T0" fmla="*/ 22225 w 1262"/>
              <a:gd name="T1" fmla="*/ 1233487 h 1246"/>
              <a:gd name="T2" fmla="*/ 423863 w 1262"/>
              <a:gd name="T3" fmla="*/ 119063 h 1246"/>
              <a:gd name="T4" fmla="*/ 781050 w 1262"/>
              <a:gd name="T5" fmla="*/ 17462 h 1246"/>
              <a:gd name="T6" fmla="*/ 1093787 w 1262"/>
              <a:gd name="T7" fmla="*/ 6350 h 1246"/>
              <a:gd name="T8" fmla="*/ 1382712 w 1262"/>
              <a:gd name="T9" fmla="*/ 28575 h 1246"/>
              <a:gd name="T10" fmla="*/ 1806575 w 1262"/>
              <a:gd name="T11" fmla="*/ 441325 h 1246"/>
              <a:gd name="T12" fmla="*/ 1784350 w 1262"/>
              <a:gd name="T13" fmla="*/ 955675 h 1246"/>
              <a:gd name="T14" fmla="*/ 1828800 w 1262"/>
              <a:gd name="T15" fmla="*/ 1289050 h 1246"/>
              <a:gd name="T16" fmla="*/ 1962150 w 1262"/>
              <a:gd name="T17" fmla="*/ 1468437 h 1246"/>
              <a:gd name="T18" fmla="*/ 1997075 w 1262"/>
              <a:gd name="T19" fmla="*/ 1546225 h 1246"/>
              <a:gd name="T20" fmla="*/ 1973263 w 1262"/>
              <a:gd name="T21" fmla="*/ 1790700 h 1246"/>
              <a:gd name="T22" fmla="*/ 1962150 w 1262"/>
              <a:gd name="T23" fmla="*/ 1925638 h 1246"/>
              <a:gd name="T24" fmla="*/ 1873250 w 1262"/>
              <a:gd name="T25" fmla="*/ 1970088 h 1246"/>
              <a:gd name="T26" fmla="*/ 1349375 w 1262"/>
              <a:gd name="T27" fmla="*/ 1892300 h 1246"/>
              <a:gd name="T28" fmla="*/ 1127125 w 1262"/>
              <a:gd name="T29" fmla="*/ 1790700 h 1246"/>
              <a:gd name="T30" fmla="*/ 836613 w 1262"/>
              <a:gd name="T31" fmla="*/ 1601787 h 1246"/>
              <a:gd name="T32" fmla="*/ 490538 w 1262"/>
              <a:gd name="T33" fmla="*/ 1535112 h 1246"/>
              <a:gd name="T34" fmla="*/ 168275 w 1262"/>
              <a:gd name="T35" fmla="*/ 1377950 h 1246"/>
              <a:gd name="T36" fmla="*/ 88900 w 1262"/>
              <a:gd name="T37" fmla="*/ 1266825 h 1246"/>
              <a:gd name="T38" fmla="*/ 22225 w 1262"/>
              <a:gd name="T39" fmla="*/ 1233487 h 12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62"/>
              <a:gd name="T61" fmla="*/ 0 h 1246"/>
              <a:gd name="T62" fmla="*/ 1262 w 1262"/>
              <a:gd name="T63" fmla="*/ 1246 h 12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62" h="1246">
                <a:moveTo>
                  <a:pt x="14" y="777"/>
                </a:moveTo>
                <a:cubicBezTo>
                  <a:pt x="20" y="546"/>
                  <a:pt x="0" y="184"/>
                  <a:pt x="267" y="75"/>
                </a:cubicBezTo>
                <a:cubicBezTo>
                  <a:pt x="339" y="45"/>
                  <a:pt x="415" y="24"/>
                  <a:pt x="492" y="11"/>
                </a:cubicBezTo>
                <a:cubicBezTo>
                  <a:pt x="557" y="0"/>
                  <a:pt x="623" y="6"/>
                  <a:pt x="689" y="4"/>
                </a:cubicBezTo>
                <a:cubicBezTo>
                  <a:pt x="750" y="9"/>
                  <a:pt x="811" y="5"/>
                  <a:pt x="871" y="18"/>
                </a:cubicBezTo>
                <a:cubicBezTo>
                  <a:pt x="1024" y="50"/>
                  <a:pt x="1071" y="151"/>
                  <a:pt x="1138" y="278"/>
                </a:cubicBezTo>
                <a:cubicBezTo>
                  <a:pt x="1144" y="391"/>
                  <a:pt x="1134" y="490"/>
                  <a:pt x="1124" y="602"/>
                </a:cubicBezTo>
                <a:cubicBezTo>
                  <a:pt x="1127" y="658"/>
                  <a:pt x="1123" y="757"/>
                  <a:pt x="1152" y="812"/>
                </a:cubicBezTo>
                <a:cubicBezTo>
                  <a:pt x="1186" y="876"/>
                  <a:pt x="1199" y="876"/>
                  <a:pt x="1236" y="925"/>
                </a:cubicBezTo>
                <a:cubicBezTo>
                  <a:pt x="1242" y="942"/>
                  <a:pt x="1257" y="956"/>
                  <a:pt x="1258" y="974"/>
                </a:cubicBezTo>
                <a:cubicBezTo>
                  <a:pt x="1262" y="1039"/>
                  <a:pt x="1254" y="1072"/>
                  <a:pt x="1243" y="1128"/>
                </a:cubicBezTo>
                <a:cubicBezTo>
                  <a:pt x="1241" y="1156"/>
                  <a:pt x="1250" y="1188"/>
                  <a:pt x="1236" y="1213"/>
                </a:cubicBezTo>
                <a:cubicBezTo>
                  <a:pt x="1226" y="1231"/>
                  <a:pt x="1180" y="1241"/>
                  <a:pt x="1180" y="1241"/>
                </a:cubicBezTo>
                <a:cubicBezTo>
                  <a:pt x="999" y="1226"/>
                  <a:pt x="975" y="1246"/>
                  <a:pt x="850" y="1192"/>
                </a:cubicBezTo>
                <a:cubicBezTo>
                  <a:pt x="803" y="1172"/>
                  <a:pt x="755" y="1153"/>
                  <a:pt x="710" y="1128"/>
                </a:cubicBezTo>
                <a:cubicBezTo>
                  <a:pt x="657" y="1099"/>
                  <a:pt x="588" y="1037"/>
                  <a:pt x="527" y="1009"/>
                </a:cubicBezTo>
                <a:cubicBezTo>
                  <a:pt x="459" y="977"/>
                  <a:pt x="383" y="973"/>
                  <a:pt x="309" y="967"/>
                </a:cubicBezTo>
                <a:cubicBezTo>
                  <a:pt x="228" y="947"/>
                  <a:pt x="161" y="934"/>
                  <a:pt x="106" y="868"/>
                </a:cubicBezTo>
                <a:cubicBezTo>
                  <a:pt x="87" y="845"/>
                  <a:pt x="82" y="815"/>
                  <a:pt x="56" y="798"/>
                </a:cubicBezTo>
                <a:cubicBezTo>
                  <a:pt x="43" y="789"/>
                  <a:pt x="14" y="777"/>
                  <a:pt x="14" y="77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1752600" y="1981200"/>
            <a:ext cx="1905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Unzipped by:</a:t>
            </a:r>
          </a:p>
          <a:p>
            <a:pPr algn="ctr">
              <a:spcBef>
                <a:spcPct val="50000"/>
              </a:spcBef>
            </a:pPr>
            <a:r>
              <a:rPr lang="en-US" b="1" u="sng" dirty="0" err="1">
                <a:latin typeface="Comic Sans MS" pitchFamily="66" charset="0"/>
              </a:rPr>
              <a:t>Helicase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1754" name="Freeform 12"/>
          <p:cNvSpPr>
            <a:spLocks/>
          </p:cNvSpPr>
          <p:nvPr/>
        </p:nvSpPr>
        <p:spPr bwMode="auto">
          <a:xfrm>
            <a:off x="6022975" y="3059113"/>
            <a:ext cx="2595563" cy="1549400"/>
          </a:xfrm>
          <a:custGeom>
            <a:avLst/>
            <a:gdLst>
              <a:gd name="T0" fmla="*/ 0 w 1635"/>
              <a:gd name="T1" fmla="*/ 1416050 h 976"/>
              <a:gd name="T2" fmla="*/ 12700 w 1635"/>
              <a:gd name="T3" fmla="*/ 1036638 h 976"/>
              <a:gd name="T4" fmla="*/ 73025 w 1635"/>
              <a:gd name="T5" fmla="*/ 622300 h 976"/>
              <a:gd name="T6" fmla="*/ 146050 w 1635"/>
              <a:gd name="T7" fmla="*/ 317500 h 976"/>
              <a:gd name="T8" fmla="*/ 182563 w 1635"/>
              <a:gd name="T9" fmla="*/ 111125 h 976"/>
              <a:gd name="T10" fmla="*/ 268288 w 1635"/>
              <a:gd name="T11" fmla="*/ 85725 h 976"/>
              <a:gd name="T12" fmla="*/ 669925 w 1635"/>
              <a:gd name="T13" fmla="*/ 12700 h 976"/>
              <a:gd name="T14" fmla="*/ 1060450 w 1635"/>
              <a:gd name="T15" fmla="*/ 25400 h 976"/>
              <a:gd name="T16" fmla="*/ 2438401 w 1635"/>
              <a:gd name="T17" fmla="*/ 1122363 h 976"/>
              <a:gd name="T18" fmla="*/ 2084388 w 1635"/>
              <a:gd name="T19" fmla="*/ 1379538 h 976"/>
              <a:gd name="T20" fmla="*/ 1792288 w 1635"/>
              <a:gd name="T21" fmla="*/ 1549400 h 976"/>
              <a:gd name="T22" fmla="*/ 1511300 w 1635"/>
              <a:gd name="T23" fmla="*/ 1427163 h 976"/>
              <a:gd name="T24" fmla="*/ 1341438 w 1635"/>
              <a:gd name="T25" fmla="*/ 1452563 h 976"/>
              <a:gd name="T26" fmla="*/ 1000125 w 1635"/>
              <a:gd name="T27" fmla="*/ 1536700 h 976"/>
              <a:gd name="T28" fmla="*/ 169863 w 1635"/>
              <a:gd name="T29" fmla="*/ 1341438 h 976"/>
              <a:gd name="T30" fmla="*/ 0 w 1635"/>
              <a:gd name="T31" fmla="*/ 1416050 h 9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635"/>
              <a:gd name="T49" fmla="*/ 0 h 976"/>
              <a:gd name="T50" fmla="*/ 1635 w 1635"/>
              <a:gd name="T51" fmla="*/ 976 h 9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635" h="976">
                <a:moveTo>
                  <a:pt x="0" y="892"/>
                </a:moveTo>
                <a:cubicBezTo>
                  <a:pt x="3" y="812"/>
                  <a:pt x="4" y="733"/>
                  <a:pt x="8" y="653"/>
                </a:cubicBezTo>
                <a:cubicBezTo>
                  <a:pt x="13" y="566"/>
                  <a:pt x="38" y="479"/>
                  <a:pt x="46" y="392"/>
                </a:cubicBezTo>
                <a:cubicBezTo>
                  <a:pt x="52" y="334"/>
                  <a:pt x="49" y="243"/>
                  <a:pt x="92" y="200"/>
                </a:cubicBezTo>
                <a:cubicBezTo>
                  <a:pt x="102" y="162"/>
                  <a:pt x="100" y="103"/>
                  <a:pt x="115" y="70"/>
                </a:cubicBezTo>
                <a:cubicBezTo>
                  <a:pt x="123" y="53"/>
                  <a:pt x="151" y="58"/>
                  <a:pt x="169" y="54"/>
                </a:cubicBezTo>
                <a:cubicBezTo>
                  <a:pt x="313" y="24"/>
                  <a:pt x="298" y="28"/>
                  <a:pt x="422" y="8"/>
                </a:cubicBezTo>
                <a:cubicBezTo>
                  <a:pt x="504" y="11"/>
                  <a:pt x="587" y="0"/>
                  <a:pt x="668" y="16"/>
                </a:cubicBezTo>
                <a:cubicBezTo>
                  <a:pt x="1021" y="84"/>
                  <a:pt x="1355" y="418"/>
                  <a:pt x="1536" y="707"/>
                </a:cubicBezTo>
                <a:cubicBezTo>
                  <a:pt x="1313" y="828"/>
                  <a:pt x="1635" y="646"/>
                  <a:pt x="1313" y="869"/>
                </a:cubicBezTo>
                <a:cubicBezTo>
                  <a:pt x="1255" y="909"/>
                  <a:pt x="1190" y="940"/>
                  <a:pt x="1129" y="976"/>
                </a:cubicBezTo>
                <a:cubicBezTo>
                  <a:pt x="1070" y="950"/>
                  <a:pt x="1015" y="913"/>
                  <a:pt x="952" y="899"/>
                </a:cubicBezTo>
                <a:cubicBezTo>
                  <a:pt x="917" y="891"/>
                  <a:pt x="880" y="907"/>
                  <a:pt x="845" y="915"/>
                </a:cubicBezTo>
                <a:cubicBezTo>
                  <a:pt x="773" y="930"/>
                  <a:pt x="702" y="950"/>
                  <a:pt x="630" y="968"/>
                </a:cubicBezTo>
                <a:cubicBezTo>
                  <a:pt x="397" y="789"/>
                  <a:pt x="438" y="828"/>
                  <a:pt x="107" y="845"/>
                </a:cubicBezTo>
                <a:cubicBezTo>
                  <a:pt x="72" y="861"/>
                  <a:pt x="34" y="874"/>
                  <a:pt x="0" y="89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172200" y="3124200"/>
            <a:ext cx="2819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New base pairs added by:</a:t>
            </a:r>
          </a:p>
          <a:p>
            <a:pPr>
              <a:spcBef>
                <a:spcPct val="50000"/>
              </a:spcBef>
            </a:pPr>
            <a:r>
              <a:rPr lang="en-US" b="1" u="sng" dirty="0">
                <a:latin typeface="Comic Sans MS" pitchFamily="66" charset="0"/>
              </a:rPr>
              <a:t>DNA Polymerase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143000" y="3657600"/>
            <a:ext cx="1905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Primed </a:t>
            </a:r>
            <a:r>
              <a:rPr lang="en-US" b="1" dirty="0">
                <a:latin typeface="Comic Sans MS" pitchFamily="66" charset="0"/>
              </a:rPr>
              <a:t>by:</a:t>
            </a:r>
          </a:p>
          <a:p>
            <a:pPr algn="ctr">
              <a:spcBef>
                <a:spcPct val="50000"/>
              </a:spcBef>
            </a:pPr>
            <a:r>
              <a:rPr lang="en-US" b="1" u="sng" dirty="0" err="1" smtClean="0">
                <a:latin typeface="Comic Sans MS" pitchFamily="66" charset="0"/>
              </a:rPr>
              <a:t>Primase</a:t>
            </a:r>
            <a:endParaRPr lang="en-US" b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2772" name="Picture 4" descr="Summary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95400" y="80963"/>
            <a:ext cx="6777038" cy="677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763" y="19542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14288" y="2000250"/>
            <a:ext cx="9124950" cy="611188"/>
            <a:chOff x="6" y="0"/>
            <a:chExt cx="5748" cy="385"/>
          </a:xfrm>
        </p:grpSpPr>
        <p:sp>
          <p:nvSpPr>
            <p:cNvPr id="32779" name="Rectangle 7"/>
            <p:cNvSpPr>
              <a:spLocks noChangeArrowheads="1"/>
            </p:cNvSpPr>
            <p:nvPr/>
          </p:nvSpPr>
          <p:spPr bwMode="auto">
            <a:xfrm>
              <a:off x="6" y="0"/>
              <a:ext cx="5748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780" name="Rectangle 8"/>
            <p:cNvSpPr>
              <a:spLocks noChangeArrowheads="1"/>
            </p:cNvSpPr>
            <p:nvPr/>
          </p:nvSpPr>
          <p:spPr bwMode="auto">
            <a:xfrm>
              <a:off x="6" y="6"/>
              <a:ext cx="574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eaLnBrk="0" hangingPunct="0"/>
              <a:endParaRPr lang="en-US"/>
            </a:p>
          </p:txBody>
        </p:sp>
      </p:grpSp>
      <p:sp>
        <p:nvSpPr>
          <p:cNvPr id="32775" name="Freeform 9"/>
          <p:cNvSpPr>
            <a:spLocks/>
          </p:cNvSpPr>
          <p:nvPr/>
        </p:nvSpPr>
        <p:spPr bwMode="auto">
          <a:xfrm>
            <a:off x="1449388" y="2479675"/>
            <a:ext cx="2003425" cy="1978025"/>
          </a:xfrm>
          <a:custGeom>
            <a:avLst/>
            <a:gdLst>
              <a:gd name="T0" fmla="*/ 22225 w 1262"/>
              <a:gd name="T1" fmla="*/ 1233487 h 1246"/>
              <a:gd name="T2" fmla="*/ 423863 w 1262"/>
              <a:gd name="T3" fmla="*/ 119063 h 1246"/>
              <a:gd name="T4" fmla="*/ 781050 w 1262"/>
              <a:gd name="T5" fmla="*/ 17462 h 1246"/>
              <a:gd name="T6" fmla="*/ 1093787 w 1262"/>
              <a:gd name="T7" fmla="*/ 6350 h 1246"/>
              <a:gd name="T8" fmla="*/ 1382712 w 1262"/>
              <a:gd name="T9" fmla="*/ 28575 h 1246"/>
              <a:gd name="T10" fmla="*/ 1806575 w 1262"/>
              <a:gd name="T11" fmla="*/ 441325 h 1246"/>
              <a:gd name="T12" fmla="*/ 1784350 w 1262"/>
              <a:gd name="T13" fmla="*/ 955675 h 1246"/>
              <a:gd name="T14" fmla="*/ 1828800 w 1262"/>
              <a:gd name="T15" fmla="*/ 1289050 h 1246"/>
              <a:gd name="T16" fmla="*/ 1962150 w 1262"/>
              <a:gd name="T17" fmla="*/ 1468437 h 1246"/>
              <a:gd name="T18" fmla="*/ 1997075 w 1262"/>
              <a:gd name="T19" fmla="*/ 1546225 h 1246"/>
              <a:gd name="T20" fmla="*/ 1973263 w 1262"/>
              <a:gd name="T21" fmla="*/ 1790700 h 1246"/>
              <a:gd name="T22" fmla="*/ 1962150 w 1262"/>
              <a:gd name="T23" fmla="*/ 1925638 h 1246"/>
              <a:gd name="T24" fmla="*/ 1873250 w 1262"/>
              <a:gd name="T25" fmla="*/ 1970088 h 1246"/>
              <a:gd name="T26" fmla="*/ 1349375 w 1262"/>
              <a:gd name="T27" fmla="*/ 1892300 h 1246"/>
              <a:gd name="T28" fmla="*/ 1127125 w 1262"/>
              <a:gd name="T29" fmla="*/ 1790700 h 1246"/>
              <a:gd name="T30" fmla="*/ 836613 w 1262"/>
              <a:gd name="T31" fmla="*/ 1601787 h 1246"/>
              <a:gd name="T32" fmla="*/ 490538 w 1262"/>
              <a:gd name="T33" fmla="*/ 1535112 h 1246"/>
              <a:gd name="T34" fmla="*/ 168275 w 1262"/>
              <a:gd name="T35" fmla="*/ 1377950 h 1246"/>
              <a:gd name="T36" fmla="*/ 88900 w 1262"/>
              <a:gd name="T37" fmla="*/ 1266825 h 1246"/>
              <a:gd name="T38" fmla="*/ 22225 w 1262"/>
              <a:gd name="T39" fmla="*/ 1233487 h 12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62"/>
              <a:gd name="T61" fmla="*/ 0 h 1246"/>
              <a:gd name="T62" fmla="*/ 1262 w 1262"/>
              <a:gd name="T63" fmla="*/ 1246 h 12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62" h="1246">
                <a:moveTo>
                  <a:pt x="14" y="777"/>
                </a:moveTo>
                <a:cubicBezTo>
                  <a:pt x="20" y="546"/>
                  <a:pt x="0" y="184"/>
                  <a:pt x="267" y="75"/>
                </a:cubicBezTo>
                <a:cubicBezTo>
                  <a:pt x="339" y="45"/>
                  <a:pt x="415" y="24"/>
                  <a:pt x="492" y="11"/>
                </a:cubicBezTo>
                <a:cubicBezTo>
                  <a:pt x="557" y="0"/>
                  <a:pt x="623" y="6"/>
                  <a:pt x="689" y="4"/>
                </a:cubicBezTo>
                <a:cubicBezTo>
                  <a:pt x="750" y="9"/>
                  <a:pt x="811" y="5"/>
                  <a:pt x="871" y="18"/>
                </a:cubicBezTo>
                <a:cubicBezTo>
                  <a:pt x="1024" y="50"/>
                  <a:pt x="1071" y="151"/>
                  <a:pt x="1138" y="278"/>
                </a:cubicBezTo>
                <a:cubicBezTo>
                  <a:pt x="1144" y="391"/>
                  <a:pt x="1134" y="490"/>
                  <a:pt x="1124" y="602"/>
                </a:cubicBezTo>
                <a:cubicBezTo>
                  <a:pt x="1127" y="658"/>
                  <a:pt x="1123" y="757"/>
                  <a:pt x="1152" y="812"/>
                </a:cubicBezTo>
                <a:cubicBezTo>
                  <a:pt x="1186" y="876"/>
                  <a:pt x="1199" y="876"/>
                  <a:pt x="1236" y="925"/>
                </a:cubicBezTo>
                <a:cubicBezTo>
                  <a:pt x="1242" y="942"/>
                  <a:pt x="1257" y="956"/>
                  <a:pt x="1258" y="974"/>
                </a:cubicBezTo>
                <a:cubicBezTo>
                  <a:pt x="1262" y="1039"/>
                  <a:pt x="1254" y="1072"/>
                  <a:pt x="1243" y="1128"/>
                </a:cubicBezTo>
                <a:cubicBezTo>
                  <a:pt x="1241" y="1156"/>
                  <a:pt x="1250" y="1188"/>
                  <a:pt x="1236" y="1213"/>
                </a:cubicBezTo>
                <a:cubicBezTo>
                  <a:pt x="1226" y="1231"/>
                  <a:pt x="1180" y="1241"/>
                  <a:pt x="1180" y="1241"/>
                </a:cubicBezTo>
                <a:cubicBezTo>
                  <a:pt x="999" y="1226"/>
                  <a:pt x="975" y="1246"/>
                  <a:pt x="850" y="1192"/>
                </a:cubicBezTo>
                <a:cubicBezTo>
                  <a:pt x="803" y="1172"/>
                  <a:pt x="755" y="1153"/>
                  <a:pt x="710" y="1128"/>
                </a:cubicBezTo>
                <a:cubicBezTo>
                  <a:pt x="657" y="1099"/>
                  <a:pt x="588" y="1037"/>
                  <a:pt x="527" y="1009"/>
                </a:cubicBezTo>
                <a:cubicBezTo>
                  <a:pt x="459" y="977"/>
                  <a:pt x="383" y="973"/>
                  <a:pt x="309" y="967"/>
                </a:cubicBezTo>
                <a:cubicBezTo>
                  <a:pt x="228" y="947"/>
                  <a:pt x="161" y="934"/>
                  <a:pt x="106" y="868"/>
                </a:cubicBezTo>
                <a:cubicBezTo>
                  <a:pt x="87" y="845"/>
                  <a:pt x="82" y="815"/>
                  <a:pt x="56" y="798"/>
                </a:cubicBezTo>
                <a:cubicBezTo>
                  <a:pt x="43" y="789"/>
                  <a:pt x="14" y="777"/>
                  <a:pt x="14" y="77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752600" y="1981200"/>
            <a:ext cx="1905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Unzipped by:</a:t>
            </a:r>
          </a:p>
          <a:p>
            <a:pPr algn="ctr">
              <a:spcBef>
                <a:spcPct val="50000"/>
              </a:spcBef>
            </a:pPr>
            <a:r>
              <a:rPr lang="en-US" b="1" u="sng" dirty="0" err="1">
                <a:latin typeface="Comic Sans MS" pitchFamily="66" charset="0"/>
              </a:rPr>
              <a:t>Helicase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2777" name="Freeform 11"/>
          <p:cNvSpPr>
            <a:spLocks/>
          </p:cNvSpPr>
          <p:nvPr/>
        </p:nvSpPr>
        <p:spPr bwMode="auto">
          <a:xfrm>
            <a:off x="6022975" y="3059113"/>
            <a:ext cx="2595563" cy="1549400"/>
          </a:xfrm>
          <a:custGeom>
            <a:avLst/>
            <a:gdLst>
              <a:gd name="T0" fmla="*/ 0 w 1635"/>
              <a:gd name="T1" fmla="*/ 1416050 h 976"/>
              <a:gd name="T2" fmla="*/ 12700 w 1635"/>
              <a:gd name="T3" fmla="*/ 1036638 h 976"/>
              <a:gd name="T4" fmla="*/ 73025 w 1635"/>
              <a:gd name="T5" fmla="*/ 622300 h 976"/>
              <a:gd name="T6" fmla="*/ 146050 w 1635"/>
              <a:gd name="T7" fmla="*/ 317500 h 976"/>
              <a:gd name="T8" fmla="*/ 182563 w 1635"/>
              <a:gd name="T9" fmla="*/ 111125 h 976"/>
              <a:gd name="T10" fmla="*/ 268288 w 1635"/>
              <a:gd name="T11" fmla="*/ 85725 h 976"/>
              <a:gd name="T12" fmla="*/ 669925 w 1635"/>
              <a:gd name="T13" fmla="*/ 12700 h 976"/>
              <a:gd name="T14" fmla="*/ 1060450 w 1635"/>
              <a:gd name="T15" fmla="*/ 25400 h 976"/>
              <a:gd name="T16" fmla="*/ 2438401 w 1635"/>
              <a:gd name="T17" fmla="*/ 1122363 h 976"/>
              <a:gd name="T18" fmla="*/ 2084388 w 1635"/>
              <a:gd name="T19" fmla="*/ 1379538 h 976"/>
              <a:gd name="T20" fmla="*/ 1792288 w 1635"/>
              <a:gd name="T21" fmla="*/ 1549400 h 976"/>
              <a:gd name="T22" fmla="*/ 1511300 w 1635"/>
              <a:gd name="T23" fmla="*/ 1427163 h 976"/>
              <a:gd name="T24" fmla="*/ 1341438 w 1635"/>
              <a:gd name="T25" fmla="*/ 1452563 h 976"/>
              <a:gd name="T26" fmla="*/ 1000125 w 1635"/>
              <a:gd name="T27" fmla="*/ 1536700 h 976"/>
              <a:gd name="T28" fmla="*/ 169863 w 1635"/>
              <a:gd name="T29" fmla="*/ 1341438 h 976"/>
              <a:gd name="T30" fmla="*/ 0 w 1635"/>
              <a:gd name="T31" fmla="*/ 1416050 h 9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635"/>
              <a:gd name="T49" fmla="*/ 0 h 976"/>
              <a:gd name="T50" fmla="*/ 1635 w 1635"/>
              <a:gd name="T51" fmla="*/ 976 h 9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635" h="976">
                <a:moveTo>
                  <a:pt x="0" y="892"/>
                </a:moveTo>
                <a:cubicBezTo>
                  <a:pt x="3" y="812"/>
                  <a:pt x="4" y="733"/>
                  <a:pt x="8" y="653"/>
                </a:cubicBezTo>
                <a:cubicBezTo>
                  <a:pt x="13" y="566"/>
                  <a:pt x="38" y="479"/>
                  <a:pt x="46" y="392"/>
                </a:cubicBezTo>
                <a:cubicBezTo>
                  <a:pt x="52" y="334"/>
                  <a:pt x="49" y="243"/>
                  <a:pt x="92" y="200"/>
                </a:cubicBezTo>
                <a:cubicBezTo>
                  <a:pt x="102" y="162"/>
                  <a:pt x="100" y="103"/>
                  <a:pt x="115" y="70"/>
                </a:cubicBezTo>
                <a:cubicBezTo>
                  <a:pt x="123" y="53"/>
                  <a:pt x="151" y="58"/>
                  <a:pt x="169" y="54"/>
                </a:cubicBezTo>
                <a:cubicBezTo>
                  <a:pt x="313" y="24"/>
                  <a:pt x="298" y="28"/>
                  <a:pt x="422" y="8"/>
                </a:cubicBezTo>
                <a:cubicBezTo>
                  <a:pt x="504" y="11"/>
                  <a:pt x="587" y="0"/>
                  <a:pt x="668" y="16"/>
                </a:cubicBezTo>
                <a:cubicBezTo>
                  <a:pt x="1021" y="84"/>
                  <a:pt x="1355" y="418"/>
                  <a:pt x="1536" y="707"/>
                </a:cubicBezTo>
                <a:cubicBezTo>
                  <a:pt x="1313" y="828"/>
                  <a:pt x="1635" y="646"/>
                  <a:pt x="1313" y="869"/>
                </a:cubicBezTo>
                <a:cubicBezTo>
                  <a:pt x="1255" y="909"/>
                  <a:pt x="1190" y="940"/>
                  <a:pt x="1129" y="976"/>
                </a:cubicBezTo>
                <a:cubicBezTo>
                  <a:pt x="1070" y="950"/>
                  <a:pt x="1015" y="913"/>
                  <a:pt x="952" y="899"/>
                </a:cubicBezTo>
                <a:cubicBezTo>
                  <a:pt x="917" y="891"/>
                  <a:pt x="880" y="907"/>
                  <a:pt x="845" y="915"/>
                </a:cubicBezTo>
                <a:cubicBezTo>
                  <a:pt x="773" y="930"/>
                  <a:pt x="702" y="950"/>
                  <a:pt x="630" y="968"/>
                </a:cubicBezTo>
                <a:cubicBezTo>
                  <a:pt x="397" y="789"/>
                  <a:pt x="438" y="828"/>
                  <a:pt x="107" y="845"/>
                </a:cubicBezTo>
                <a:cubicBezTo>
                  <a:pt x="72" y="861"/>
                  <a:pt x="34" y="874"/>
                  <a:pt x="0" y="89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6172200" y="3124200"/>
            <a:ext cx="2819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New base pairs added by:</a:t>
            </a:r>
          </a:p>
          <a:p>
            <a:pPr>
              <a:spcBef>
                <a:spcPct val="50000"/>
              </a:spcBef>
            </a:pPr>
            <a:r>
              <a:rPr lang="en-US" b="1" u="sng" dirty="0">
                <a:latin typeface="Comic Sans MS" pitchFamily="66" charset="0"/>
              </a:rPr>
              <a:t>DNA Polymerase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143000" y="3657600"/>
            <a:ext cx="1905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Primed </a:t>
            </a:r>
            <a:r>
              <a:rPr lang="en-US" b="1" dirty="0">
                <a:latin typeface="Comic Sans MS" pitchFamily="66" charset="0"/>
              </a:rPr>
              <a:t>by:</a:t>
            </a:r>
          </a:p>
          <a:p>
            <a:pPr algn="ctr">
              <a:spcBef>
                <a:spcPct val="50000"/>
              </a:spcBef>
            </a:pPr>
            <a:r>
              <a:rPr lang="en-US" b="1" u="sng" dirty="0" err="1" smtClean="0">
                <a:latin typeface="Comic Sans MS" pitchFamily="66" charset="0"/>
              </a:rPr>
              <a:t>Primase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8600" y="5029200"/>
            <a:ext cx="2133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omic Sans MS" pitchFamily="66" charset="0"/>
              </a:rPr>
              <a:t>Finalized </a:t>
            </a:r>
            <a:r>
              <a:rPr lang="en-US" b="1" dirty="0">
                <a:latin typeface="Comic Sans MS" pitchFamily="66" charset="0"/>
              </a:rPr>
              <a:t>by:</a:t>
            </a:r>
          </a:p>
          <a:p>
            <a:pPr algn="ctr">
              <a:spcBef>
                <a:spcPct val="50000"/>
              </a:spcBef>
            </a:pPr>
            <a:r>
              <a:rPr lang="en-US" b="1" u="sng" dirty="0" err="1" smtClean="0">
                <a:latin typeface="Comic Sans MS" pitchFamily="66" charset="0"/>
              </a:rPr>
              <a:t>Ligase</a:t>
            </a:r>
            <a:endParaRPr lang="en-US" b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66FF33"/>
                </a:solidFill>
                <a:latin typeface="Tempus Sans ITC" pitchFamily="82" charset="0"/>
              </a:rPr>
              <a:t>Optional MOVIES</a:t>
            </a:r>
            <a:endParaRPr lang="en-US" sz="7200" dirty="0" smtClean="0">
              <a:solidFill>
                <a:srgbClr val="66FF33"/>
              </a:solidFill>
              <a:latin typeface="Tempus Sans ITC" pitchFamily="82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MS Sans Serif" charset="0"/>
                <a:cs typeface="Times New Roman" pitchFamily="18" charset="0"/>
                <a:hlinkClick r:id="rId2"/>
              </a:rPr>
              <a:t>http://www.johnkyrk.com/DNAreplication.html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MS Sans Serif" charset="0"/>
                <a:cs typeface="Times New Roman" pitchFamily="18" charset="0"/>
                <a:hlinkClick r:id="rId3"/>
              </a:rPr>
              <a:t>http://www.pbs.org/wgbh/aso/tryit/dna/#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cs typeface="Times New Roman" pitchFamily="18" charset="0"/>
                <a:hlinkClick r:id="rId4"/>
              </a:rPr>
              <a:t>http://www.ncc.gmu.edu/dna/repanim.htm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/>
              <a:t>http://</a:t>
            </a:r>
            <a:r>
              <a:rPr lang="en-US" dirty="0" err="1"/>
              <a:t>www.hhmi.org</a:t>
            </a:r>
            <a:r>
              <a:rPr lang="en-US" dirty="0"/>
              <a:t>/</a:t>
            </a:r>
            <a:r>
              <a:rPr lang="en-US" dirty="0" err="1"/>
              <a:t>biointeractive</a:t>
            </a:r>
            <a:r>
              <a:rPr lang="en-US" dirty="0"/>
              <a:t>/</a:t>
            </a:r>
            <a:r>
              <a:rPr lang="en-US" dirty="0" err="1"/>
              <a:t>dna</a:t>
            </a:r>
            <a:r>
              <a:rPr lang="en-US" dirty="0"/>
              <a:t>-replication-basic-detail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smtClean="0">
                <a:solidFill>
                  <a:srgbClr val="66FF33"/>
                </a:solidFill>
                <a:latin typeface="Tempus Sans ITC" pitchFamily="82" charset="0"/>
              </a:rPr>
              <a:t>DNA REPLICATION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DNA IS COPIED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1. DURING 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S-phase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of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INTERPHASE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PREPARATION FOR CELL DIVISION</a:t>
            </a:r>
          </a:p>
        </p:txBody>
      </p:sp>
      <p:pic>
        <p:nvPicPr>
          <p:cNvPr id="25604" name="Picture 4" descr="DNAanimated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4343400"/>
            <a:ext cx="1022350" cy="2514600"/>
          </a:xfrm>
          <a:noFill/>
        </p:spPr>
      </p:pic>
      <p:pic>
        <p:nvPicPr>
          <p:cNvPr id="25605" name="Picture 5" descr="Dna-spl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411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66FF33"/>
                </a:solidFill>
                <a:latin typeface="Tempus Sans ITC" pitchFamily="82" charset="0"/>
              </a:rPr>
              <a:t>SEPARATION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2. THE </a:t>
            </a:r>
            <a:r>
              <a:rPr lang="en-US" sz="2800" dirty="0" err="1" smtClean="0">
                <a:solidFill>
                  <a:schemeClr val="accent2"/>
                </a:solidFill>
                <a:latin typeface="Stencil" pitchFamily="82" charset="0"/>
              </a:rPr>
              <a:t>STrAND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OF DNA IS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UNZIPPED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BY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HELICASE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3. THE POINT OF SEPARATION IS CALLED THE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REPLICATION FORK</a:t>
            </a:r>
          </a:p>
        </p:txBody>
      </p:sp>
      <p:pic>
        <p:nvPicPr>
          <p:cNvPr id="6" name="ClipArt Placeholder 5" descr="Holt DNA replication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 t="12069" r="70813" b="6897"/>
          <a:stretch>
            <a:fillRect/>
          </a:stretch>
        </p:blipFill>
        <p:spPr>
          <a:xfrm>
            <a:off x="5029200" y="914400"/>
            <a:ext cx="3116638" cy="565550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66FF33"/>
                </a:solidFill>
                <a:latin typeface="Tempus Sans ITC" pitchFamily="82" charset="0"/>
              </a:rPr>
              <a:t>PREPARATION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4. The second enzyme, </a:t>
            </a:r>
            <a:r>
              <a:rPr lang="en-US" sz="2800" u="sng" dirty="0" err="1" smtClean="0">
                <a:solidFill>
                  <a:schemeClr val="accent2"/>
                </a:solidFill>
                <a:latin typeface="Stencil" pitchFamily="82" charset="0"/>
              </a:rPr>
              <a:t>Primase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, primes the </a:t>
            </a:r>
            <a:r>
              <a:rPr lang="en-US" sz="2800" dirty="0" err="1" smtClean="0">
                <a:solidFill>
                  <a:schemeClr val="accent2"/>
                </a:solidFill>
                <a:latin typeface="Stencil" pitchFamily="82" charset="0"/>
              </a:rPr>
              <a:t>dna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for replication.</a:t>
            </a:r>
            <a:endParaRPr lang="en-US" sz="2800" u="sng" dirty="0" smtClean="0">
              <a:solidFill>
                <a:schemeClr val="accent2"/>
              </a:solidFill>
              <a:latin typeface="Stencil" pitchFamily="82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5. These partial sections are called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Okazaki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fragments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.</a:t>
            </a:r>
            <a:endParaRPr lang="en-US" sz="2800" u="sng" dirty="0" smtClean="0">
              <a:solidFill>
                <a:schemeClr val="accent2"/>
              </a:solidFill>
              <a:latin typeface="Stencil" pitchFamily="82" charset="0"/>
            </a:endParaRPr>
          </a:p>
        </p:txBody>
      </p:sp>
      <p:pic>
        <p:nvPicPr>
          <p:cNvPr id="26628" name="Picture 4" descr="rep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 t="47778" b="7778"/>
          <a:stretch>
            <a:fillRect/>
          </a:stretch>
        </p:blipFill>
        <p:spPr>
          <a:xfrm>
            <a:off x="4038600" y="2438400"/>
            <a:ext cx="4762500" cy="1905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solidFill>
                  <a:srgbClr val="66FF33"/>
                </a:solidFill>
                <a:latin typeface="Tempus Sans ITC" pitchFamily="82" charset="0"/>
              </a:rPr>
              <a:t>NUCLEOTIDES ADDED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6. DNA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POLYMERASE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MOVE ALONG THE OPEN CHAINS AND MAKE NEW CHAINS WITH COMPLEMENTARY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NUCLEOTIDES</a:t>
            </a:r>
          </a:p>
        </p:txBody>
      </p:sp>
      <p:pic>
        <p:nvPicPr>
          <p:cNvPr id="27652" name="Picture 4" descr="dnarep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308475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267200" y="4800600"/>
            <a:ext cx="5334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66FF33"/>
                </a:solidFill>
                <a:latin typeface="Tempus Sans ITC" pitchFamily="82" charset="0"/>
              </a:rPr>
              <a:t>FINALIZING THE NEW STRANDS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57400"/>
            <a:ext cx="3810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7. The final enzyme,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Ligase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, “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lags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” behind and reforms the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phosphate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&amp;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Sugar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backbone</a:t>
            </a:r>
            <a:endParaRPr lang="en-US" sz="2800" u="sng" dirty="0" smtClean="0">
              <a:solidFill>
                <a:schemeClr val="accent2"/>
              </a:solidFill>
              <a:latin typeface="Stencil" pitchFamily="82" charset="0"/>
            </a:endParaRPr>
          </a:p>
        </p:txBody>
      </p:sp>
      <p:pic>
        <p:nvPicPr>
          <p:cNvPr id="5" name="Picture 4" descr="DNA replication unlabeled.jpg"/>
          <p:cNvPicPr>
            <a:picLocks noChangeAspect="1"/>
          </p:cNvPicPr>
          <p:nvPr/>
        </p:nvPicPr>
        <p:blipFill>
          <a:blip r:embed="rId2" cstate="print"/>
          <a:srcRect l="24491" r="28410" b="9538"/>
          <a:stretch>
            <a:fillRect/>
          </a:stretch>
        </p:blipFill>
        <p:spPr>
          <a:xfrm>
            <a:off x="1219200" y="2209800"/>
            <a:ext cx="2667000" cy="4336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solidFill>
                  <a:srgbClr val="66FF33"/>
                </a:solidFill>
                <a:latin typeface="Tempus Sans ITC" pitchFamily="82" charset="0"/>
              </a:rPr>
              <a:t>TWO STRANDS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8. NOW THERE ARE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TWO 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STRANDS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EACH STRAND HAS HALF OF THE ORIGINAL STRAND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9. EACH </a:t>
            </a:r>
            <a:r>
              <a:rPr lang="en-US" sz="2800" u="sng" dirty="0" smtClean="0">
                <a:solidFill>
                  <a:schemeClr val="accent2"/>
                </a:solidFill>
                <a:latin typeface="Stencil" pitchFamily="82" charset="0"/>
              </a:rPr>
              <a:t>Daughter STRAND</a:t>
            </a:r>
            <a:r>
              <a:rPr lang="en-US" sz="2800" dirty="0" smtClean="0">
                <a:solidFill>
                  <a:schemeClr val="accent2"/>
                </a:solidFill>
                <a:latin typeface="Stencil" pitchFamily="82" charset="0"/>
              </a:rPr>
              <a:t> IS IDENTICAL TO THE ORIGINAL STRAND</a:t>
            </a:r>
          </a:p>
        </p:txBody>
      </p:sp>
      <p:pic>
        <p:nvPicPr>
          <p:cNvPr id="28676" name="Picture 4" descr="replicatio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32538" y="1524000"/>
            <a:ext cx="2811462" cy="5334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9700" name="Picture 4" descr="Summary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95400" y="80963"/>
            <a:ext cx="6777038" cy="677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63" y="19542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14288" y="2000250"/>
            <a:ext cx="9124950" cy="611188"/>
            <a:chOff x="6" y="0"/>
            <a:chExt cx="5748" cy="385"/>
          </a:xfrm>
        </p:grpSpPr>
        <p:sp>
          <p:nvSpPr>
            <p:cNvPr id="29704" name="Rectangle 7"/>
            <p:cNvSpPr>
              <a:spLocks noChangeArrowheads="1"/>
            </p:cNvSpPr>
            <p:nvPr/>
          </p:nvSpPr>
          <p:spPr bwMode="auto">
            <a:xfrm>
              <a:off x="6" y="0"/>
              <a:ext cx="5748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6" y="6"/>
              <a:ext cx="574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eaLnBrk="0" hangingPunct="0"/>
              <a:endParaRPr lang="en-US"/>
            </a:p>
          </p:txBody>
        </p:sp>
      </p:grpSp>
      <p:sp>
        <p:nvSpPr>
          <p:cNvPr id="29703" name="Freeform 9"/>
          <p:cNvSpPr>
            <a:spLocks/>
          </p:cNvSpPr>
          <p:nvPr/>
        </p:nvSpPr>
        <p:spPr bwMode="auto">
          <a:xfrm>
            <a:off x="1260475" y="1762125"/>
            <a:ext cx="6880225" cy="4918075"/>
          </a:xfrm>
          <a:custGeom>
            <a:avLst/>
            <a:gdLst>
              <a:gd name="T0" fmla="*/ 657225 w 4334"/>
              <a:gd name="T1" fmla="*/ 4303713 h 3098"/>
              <a:gd name="T2" fmla="*/ 277812 w 4334"/>
              <a:gd name="T3" fmla="*/ 2386013 h 3098"/>
              <a:gd name="T4" fmla="*/ 0 w 4334"/>
              <a:gd name="T5" fmla="*/ 1282700 h 3098"/>
              <a:gd name="T6" fmla="*/ 44450 w 4334"/>
              <a:gd name="T7" fmla="*/ 1047750 h 3098"/>
              <a:gd name="T8" fmla="*/ 992187 w 4334"/>
              <a:gd name="T9" fmla="*/ 266700 h 3098"/>
              <a:gd name="T10" fmla="*/ 1693863 w 4334"/>
              <a:gd name="T11" fmla="*/ 177800 h 3098"/>
              <a:gd name="T12" fmla="*/ 2430462 w 4334"/>
              <a:gd name="T13" fmla="*/ 122238 h 3098"/>
              <a:gd name="T14" fmla="*/ 3300413 w 4334"/>
              <a:gd name="T15" fmla="*/ 155575 h 3098"/>
              <a:gd name="T16" fmla="*/ 3511550 w 4334"/>
              <a:gd name="T17" fmla="*/ 188912 h 3098"/>
              <a:gd name="T18" fmla="*/ 4170362 w 4334"/>
              <a:gd name="T19" fmla="*/ 66675 h 3098"/>
              <a:gd name="T20" fmla="*/ 4894262 w 4334"/>
              <a:gd name="T21" fmla="*/ 0 h 3098"/>
              <a:gd name="T22" fmla="*/ 5976936 w 4334"/>
              <a:gd name="T23" fmla="*/ 277813 h 3098"/>
              <a:gd name="T24" fmla="*/ 6523038 w 4334"/>
              <a:gd name="T25" fmla="*/ 1360487 h 3098"/>
              <a:gd name="T26" fmla="*/ 6880225 w 4334"/>
              <a:gd name="T27" fmla="*/ 2319338 h 3098"/>
              <a:gd name="T28" fmla="*/ 6757988 w 4334"/>
              <a:gd name="T29" fmla="*/ 3322638 h 3098"/>
              <a:gd name="T30" fmla="*/ 6411911 w 4334"/>
              <a:gd name="T31" fmla="*/ 3902075 h 3098"/>
              <a:gd name="T32" fmla="*/ 6121399 w 4334"/>
              <a:gd name="T33" fmla="*/ 4605338 h 3098"/>
              <a:gd name="T34" fmla="*/ 5519737 w 4334"/>
              <a:gd name="T35" fmla="*/ 4918075 h 3098"/>
              <a:gd name="T36" fmla="*/ 4237037 w 4334"/>
              <a:gd name="T37" fmla="*/ 4794250 h 3098"/>
              <a:gd name="T38" fmla="*/ 3890962 w 4334"/>
              <a:gd name="T39" fmla="*/ 4816475 h 3098"/>
              <a:gd name="T40" fmla="*/ 3076574 w 4334"/>
              <a:gd name="T41" fmla="*/ 4838700 h 3098"/>
              <a:gd name="T42" fmla="*/ 1604962 w 4334"/>
              <a:gd name="T43" fmla="*/ 4760913 h 3098"/>
              <a:gd name="T44" fmla="*/ 858838 w 4334"/>
              <a:gd name="T45" fmla="*/ 4794250 h 3098"/>
              <a:gd name="T46" fmla="*/ 757237 w 4334"/>
              <a:gd name="T47" fmla="*/ 4705350 h 3098"/>
              <a:gd name="T48" fmla="*/ 657225 w 4334"/>
              <a:gd name="T49" fmla="*/ 4303713 h 30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334"/>
              <a:gd name="T76" fmla="*/ 0 h 3098"/>
              <a:gd name="T77" fmla="*/ 4334 w 4334"/>
              <a:gd name="T78" fmla="*/ 3098 h 309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334" h="3098">
                <a:moveTo>
                  <a:pt x="414" y="2711"/>
                </a:moveTo>
                <a:cubicBezTo>
                  <a:pt x="335" y="2281"/>
                  <a:pt x="282" y="1910"/>
                  <a:pt x="175" y="1503"/>
                </a:cubicBezTo>
                <a:cubicBezTo>
                  <a:pt x="113" y="1270"/>
                  <a:pt x="33" y="1047"/>
                  <a:pt x="0" y="808"/>
                </a:cubicBezTo>
                <a:cubicBezTo>
                  <a:pt x="9" y="759"/>
                  <a:pt x="6" y="705"/>
                  <a:pt x="28" y="660"/>
                </a:cubicBezTo>
                <a:cubicBezTo>
                  <a:pt x="125" y="455"/>
                  <a:pt x="416" y="235"/>
                  <a:pt x="625" y="168"/>
                </a:cubicBezTo>
                <a:cubicBezTo>
                  <a:pt x="717" y="138"/>
                  <a:pt x="1017" y="116"/>
                  <a:pt x="1067" y="112"/>
                </a:cubicBezTo>
                <a:cubicBezTo>
                  <a:pt x="1221" y="99"/>
                  <a:pt x="1376" y="86"/>
                  <a:pt x="1531" y="77"/>
                </a:cubicBezTo>
                <a:cubicBezTo>
                  <a:pt x="1716" y="52"/>
                  <a:pt x="1895" y="85"/>
                  <a:pt x="2079" y="98"/>
                </a:cubicBezTo>
                <a:cubicBezTo>
                  <a:pt x="2123" y="109"/>
                  <a:pt x="2168" y="112"/>
                  <a:pt x="2212" y="119"/>
                </a:cubicBezTo>
                <a:cubicBezTo>
                  <a:pt x="2358" y="111"/>
                  <a:pt x="2484" y="66"/>
                  <a:pt x="2627" y="42"/>
                </a:cubicBezTo>
                <a:cubicBezTo>
                  <a:pt x="2780" y="17"/>
                  <a:pt x="2929" y="9"/>
                  <a:pt x="3083" y="0"/>
                </a:cubicBezTo>
                <a:cubicBezTo>
                  <a:pt x="3403" y="18"/>
                  <a:pt x="3485" y="36"/>
                  <a:pt x="3765" y="175"/>
                </a:cubicBezTo>
                <a:cubicBezTo>
                  <a:pt x="3973" y="407"/>
                  <a:pt x="4016" y="565"/>
                  <a:pt x="4109" y="857"/>
                </a:cubicBezTo>
                <a:cubicBezTo>
                  <a:pt x="4175" y="1064"/>
                  <a:pt x="4277" y="1251"/>
                  <a:pt x="4334" y="1461"/>
                </a:cubicBezTo>
                <a:cubicBezTo>
                  <a:pt x="4308" y="1672"/>
                  <a:pt x="4302" y="1886"/>
                  <a:pt x="4257" y="2093"/>
                </a:cubicBezTo>
                <a:cubicBezTo>
                  <a:pt x="4247" y="2138"/>
                  <a:pt x="4055" y="2428"/>
                  <a:pt x="4039" y="2458"/>
                </a:cubicBezTo>
                <a:cubicBezTo>
                  <a:pt x="3976" y="2576"/>
                  <a:pt x="3942" y="2806"/>
                  <a:pt x="3856" y="2901"/>
                </a:cubicBezTo>
                <a:cubicBezTo>
                  <a:pt x="3752" y="3016"/>
                  <a:pt x="3624" y="3070"/>
                  <a:pt x="3477" y="3098"/>
                </a:cubicBezTo>
                <a:cubicBezTo>
                  <a:pt x="3207" y="3084"/>
                  <a:pt x="2939" y="3037"/>
                  <a:pt x="2669" y="3020"/>
                </a:cubicBezTo>
                <a:cubicBezTo>
                  <a:pt x="2596" y="3025"/>
                  <a:pt x="2524" y="3031"/>
                  <a:pt x="2451" y="3034"/>
                </a:cubicBezTo>
                <a:cubicBezTo>
                  <a:pt x="2280" y="3041"/>
                  <a:pt x="1938" y="3048"/>
                  <a:pt x="1938" y="3048"/>
                </a:cubicBezTo>
                <a:cubicBezTo>
                  <a:pt x="1628" y="3038"/>
                  <a:pt x="1321" y="3012"/>
                  <a:pt x="1011" y="2999"/>
                </a:cubicBezTo>
                <a:cubicBezTo>
                  <a:pt x="852" y="3007"/>
                  <a:pt x="700" y="3040"/>
                  <a:pt x="541" y="3020"/>
                </a:cubicBezTo>
                <a:cubicBezTo>
                  <a:pt x="520" y="3001"/>
                  <a:pt x="495" y="2986"/>
                  <a:pt x="477" y="2964"/>
                </a:cubicBezTo>
                <a:cubicBezTo>
                  <a:pt x="423" y="2895"/>
                  <a:pt x="421" y="2793"/>
                  <a:pt x="414" y="271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24" name="Picture 4" descr="Summary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95400" y="80963"/>
            <a:ext cx="6777038" cy="677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763" y="19542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14288" y="2000250"/>
            <a:ext cx="9124950" cy="611188"/>
            <a:chOff x="6" y="0"/>
            <a:chExt cx="5748" cy="385"/>
          </a:xfrm>
        </p:grpSpPr>
        <p:sp>
          <p:nvSpPr>
            <p:cNvPr id="30729" name="Rectangle 7"/>
            <p:cNvSpPr>
              <a:spLocks noChangeArrowheads="1"/>
            </p:cNvSpPr>
            <p:nvPr/>
          </p:nvSpPr>
          <p:spPr bwMode="auto">
            <a:xfrm>
              <a:off x="6" y="0"/>
              <a:ext cx="5748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30" name="Rectangle 8"/>
            <p:cNvSpPr>
              <a:spLocks noChangeArrowheads="1"/>
            </p:cNvSpPr>
            <p:nvPr/>
          </p:nvSpPr>
          <p:spPr bwMode="auto">
            <a:xfrm>
              <a:off x="6" y="6"/>
              <a:ext cx="574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eaLnBrk="0" hangingPunct="0"/>
              <a:endParaRPr lang="en-US"/>
            </a:p>
          </p:txBody>
        </p:sp>
      </p:grpSp>
      <p:sp>
        <p:nvSpPr>
          <p:cNvPr id="30727" name="Freeform 9"/>
          <p:cNvSpPr>
            <a:spLocks/>
          </p:cNvSpPr>
          <p:nvPr/>
        </p:nvSpPr>
        <p:spPr bwMode="auto">
          <a:xfrm>
            <a:off x="1376363" y="2308225"/>
            <a:ext cx="6856412" cy="4376738"/>
          </a:xfrm>
          <a:custGeom>
            <a:avLst/>
            <a:gdLst>
              <a:gd name="T0" fmla="*/ 139700 w 4319"/>
              <a:gd name="T1" fmla="*/ 3635376 h 2757"/>
              <a:gd name="T2" fmla="*/ 95250 w 4319"/>
              <a:gd name="T3" fmla="*/ 1149350 h 2757"/>
              <a:gd name="T4" fmla="*/ 474662 w 4319"/>
              <a:gd name="T5" fmla="*/ 77788 h 2757"/>
              <a:gd name="T6" fmla="*/ 854075 w 4319"/>
              <a:gd name="T7" fmla="*/ 0 h 2757"/>
              <a:gd name="T8" fmla="*/ 1455737 w 4319"/>
              <a:gd name="T9" fmla="*/ 44450 h 2757"/>
              <a:gd name="T10" fmla="*/ 1566862 w 4319"/>
              <a:gd name="T11" fmla="*/ 88900 h 2757"/>
              <a:gd name="T12" fmla="*/ 2125662 w 4319"/>
              <a:gd name="T13" fmla="*/ 457200 h 2757"/>
              <a:gd name="T14" fmla="*/ 2459037 w 4319"/>
              <a:gd name="T15" fmla="*/ 981075 h 2757"/>
              <a:gd name="T16" fmla="*/ 2605087 w 4319"/>
              <a:gd name="T17" fmla="*/ 1271588 h 2757"/>
              <a:gd name="T18" fmla="*/ 2827337 w 4319"/>
              <a:gd name="T19" fmla="*/ 1382713 h 2757"/>
              <a:gd name="T20" fmla="*/ 3575050 w 4319"/>
              <a:gd name="T21" fmla="*/ 1304925 h 2757"/>
              <a:gd name="T22" fmla="*/ 3852862 w 4319"/>
              <a:gd name="T23" fmla="*/ 1216025 h 2757"/>
              <a:gd name="T24" fmla="*/ 4110037 w 4319"/>
              <a:gd name="T25" fmla="*/ 646113 h 2757"/>
              <a:gd name="T26" fmla="*/ 4344987 w 4319"/>
              <a:gd name="T27" fmla="*/ 590550 h 2757"/>
              <a:gd name="T28" fmla="*/ 6708775 w 4319"/>
              <a:gd name="T29" fmla="*/ 1249363 h 2757"/>
              <a:gd name="T30" fmla="*/ 6842125 w 4319"/>
              <a:gd name="T31" fmla="*/ 1482725 h 2757"/>
              <a:gd name="T32" fmla="*/ 6540500 w 4319"/>
              <a:gd name="T33" fmla="*/ 2297113 h 2757"/>
              <a:gd name="T34" fmla="*/ 6251573 w 4319"/>
              <a:gd name="T35" fmla="*/ 2598738 h 2757"/>
              <a:gd name="T36" fmla="*/ 6094411 w 4319"/>
              <a:gd name="T37" fmla="*/ 2854325 h 2757"/>
              <a:gd name="T38" fmla="*/ 5972173 w 4319"/>
              <a:gd name="T39" fmla="*/ 3144838 h 2757"/>
              <a:gd name="T40" fmla="*/ 5794374 w 4319"/>
              <a:gd name="T41" fmla="*/ 3490913 h 2757"/>
              <a:gd name="T42" fmla="*/ 5703886 w 4319"/>
              <a:gd name="T43" fmla="*/ 3892551 h 2757"/>
              <a:gd name="T44" fmla="*/ 5581649 w 4319"/>
              <a:gd name="T45" fmla="*/ 4025901 h 2757"/>
              <a:gd name="T46" fmla="*/ 5235574 w 4319"/>
              <a:gd name="T47" fmla="*/ 4360863 h 2757"/>
              <a:gd name="T48" fmla="*/ 5068886 w 4319"/>
              <a:gd name="T49" fmla="*/ 4371976 h 2757"/>
              <a:gd name="T50" fmla="*/ 4533899 w 4319"/>
              <a:gd name="T51" fmla="*/ 4327526 h 2757"/>
              <a:gd name="T52" fmla="*/ 2871787 w 4319"/>
              <a:gd name="T53" fmla="*/ 4303713 h 2757"/>
              <a:gd name="T54" fmla="*/ 1400175 w 4319"/>
              <a:gd name="T55" fmla="*/ 4327526 h 2757"/>
              <a:gd name="T56" fmla="*/ 574675 w 4319"/>
              <a:gd name="T57" fmla="*/ 4214813 h 2757"/>
              <a:gd name="T58" fmla="*/ 263525 w 4319"/>
              <a:gd name="T59" fmla="*/ 3959226 h 2757"/>
              <a:gd name="T60" fmla="*/ 173037 w 4319"/>
              <a:gd name="T61" fmla="*/ 3702051 h 2757"/>
              <a:gd name="T62" fmla="*/ 139700 w 4319"/>
              <a:gd name="T63" fmla="*/ 3635376 h 275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319"/>
              <a:gd name="T97" fmla="*/ 0 h 2757"/>
              <a:gd name="T98" fmla="*/ 4319 w 4319"/>
              <a:gd name="T99" fmla="*/ 2757 h 275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319" h="2757">
                <a:moveTo>
                  <a:pt x="88" y="2290"/>
                </a:moveTo>
                <a:cubicBezTo>
                  <a:pt x="79" y="1768"/>
                  <a:pt x="72" y="1246"/>
                  <a:pt x="60" y="724"/>
                </a:cubicBezTo>
                <a:cubicBezTo>
                  <a:pt x="54" y="469"/>
                  <a:pt x="0" y="164"/>
                  <a:pt x="299" y="49"/>
                </a:cubicBezTo>
                <a:cubicBezTo>
                  <a:pt x="375" y="20"/>
                  <a:pt x="458" y="16"/>
                  <a:pt x="538" y="0"/>
                </a:cubicBezTo>
                <a:cubicBezTo>
                  <a:pt x="664" y="9"/>
                  <a:pt x="791" y="12"/>
                  <a:pt x="917" y="28"/>
                </a:cubicBezTo>
                <a:cubicBezTo>
                  <a:pt x="942" y="31"/>
                  <a:pt x="964" y="45"/>
                  <a:pt x="987" y="56"/>
                </a:cubicBezTo>
                <a:cubicBezTo>
                  <a:pt x="1182" y="149"/>
                  <a:pt x="1207" y="143"/>
                  <a:pt x="1339" y="288"/>
                </a:cubicBezTo>
                <a:cubicBezTo>
                  <a:pt x="1426" y="383"/>
                  <a:pt x="1478" y="511"/>
                  <a:pt x="1549" y="618"/>
                </a:cubicBezTo>
                <a:cubicBezTo>
                  <a:pt x="1585" y="672"/>
                  <a:pt x="1589" y="757"/>
                  <a:pt x="1641" y="801"/>
                </a:cubicBezTo>
                <a:cubicBezTo>
                  <a:pt x="1693" y="845"/>
                  <a:pt x="1726" y="853"/>
                  <a:pt x="1781" y="871"/>
                </a:cubicBezTo>
                <a:cubicBezTo>
                  <a:pt x="1940" y="852"/>
                  <a:pt x="2091" y="830"/>
                  <a:pt x="2252" y="822"/>
                </a:cubicBezTo>
                <a:cubicBezTo>
                  <a:pt x="2320" y="811"/>
                  <a:pt x="2373" y="809"/>
                  <a:pt x="2427" y="766"/>
                </a:cubicBezTo>
                <a:cubicBezTo>
                  <a:pt x="2488" y="650"/>
                  <a:pt x="2436" y="457"/>
                  <a:pt x="2589" y="407"/>
                </a:cubicBezTo>
                <a:cubicBezTo>
                  <a:pt x="2637" y="391"/>
                  <a:pt x="2688" y="384"/>
                  <a:pt x="2737" y="372"/>
                </a:cubicBezTo>
                <a:cubicBezTo>
                  <a:pt x="3224" y="393"/>
                  <a:pt x="3817" y="497"/>
                  <a:pt x="4226" y="787"/>
                </a:cubicBezTo>
                <a:cubicBezTo>
                  <a:pt x="4254" y="836"/>
                  <a:pt x="4319" y="878"/>
                  <a:pt x="4310" y="934"/>
                </a:cubicBezTo>
                <a:cubicBezTo>
                  <a:pt x="4281" y="1114"/>
                  <a:pt x="4205" y="1286"/>
                  <a:pt x="4120" y="1447"/>
                </a:cubicBezTo>
                <a:cubicBezTo>
                  <a:pt x="4079" y="1525"/>
                  <a:pt x="3993" y="1569"/>
                  <a:pt x="3938" y="1637"/>
                </a:cubicBezTo>
                <a:cubicBezTo>
                  <a:pt x="3899" y="1686"/>
                  <a:pt x="3868" y="1742"/>
                  <a:pt x="3839" y="1798"/>
                </a:cubicBezTo>
                <a:cubicBezTo>
                  <a:pt x="3809" y="1857"/>
                  <a:pt x="3790" y="1921"/>
                  <a:pt x="3762" y="1981"/>
                </a:cubicBezTo>
                <a:cubicBezTo>
                  <a:pt x="3727" y="2055"/>
                  <a:pt x="3650" y="2199"/>
                  <a:pt x="3650" y="2199"/>
                </a:cubicBezTo>
                <a:cubicBezTo>
                  <a:pt x="3645" y="2228"/>
                  <a:pt x="3622" y="2405"/>
                  <a:pt x="3593" y="2452"/>
                </a:cubicBezTo>
                <a:cubicBezTo>
                  <a:pt x="3573" y="2485"/>
                  <a:pt x="3540" y="2507"/>
                  <a:pt x="3516" y="2536"/>
                </a:cubicBezTo>
                <a:cubicBezTo>
                  <a:pt x="3445" y="2622"/>
                  <a:pt x="3418" y="2712"/>
                  <a:pt x="3298" y="2747"/>
                </a:cubicBezTo>
                <a:cubicBezTo>
                  <a:pt x="3264" y="2757"/>
                  <a:pt x="3228" y="2752"/>
                  <a:pt x="3193" y="2754"/>
                </a:cubicBezTo>
                <a:cubicBezTo>
                  <a:pt x="3057" y="2737"/>
                  <a:pt x="3017" y="2730"/>
                  <a:pt x="2856" y="2726"/>
                </a:cubicBezTo>
                <a:cubicBezTo>
                  <a:pt x="2507" y="2718"/>
                  <a:pt x="1809" y="2711"/>
                  <a:pt x="1809" y="2711"/>
                </a:cubicBezTo>
                <a:cubicBezTo>
                  <a:pt x="1497" y="2686"/>
                  <a:pt x="1194" y="2706"/>
                  <a:pt x="882" y="2726"/>
                </a:cubicBezTo>
                <a:cubicBezTo>
                  <a:pt x="687" y="2719"/>
                  <a:pt x="546" y="2707"/>
                  <a:pt x="362" y="2655"/>
                </a:cubicBezTo>
                <a:cubicBezTo>
                  <a:pt x="280" y="2608"/>
                  <a:pt x="218" y="2573"/>
                  <a:pt x="166" y="2494"/>
                </a:cubicBezTo>
                <a:cubicBezTo>
                  <a:pt x="148" y="2439"/>
                  <a:pt x="127" y="2387"/>
                  <a:pt x="109" y="2332"/>
                </a:cubicBezTo>
                <a:cubicBezTo>
                  <a:pt x="109" y="2331"/>
                  <a:pt x="89" y="2293"/>
                  <a:pt x="88" y="229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752600" y="1981200"/>
            <a:ext cx="1905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omic Sans MS" pitchFamily="66" charset="0"/>
              </a:rPr>
              <a:t>Unzipped by:</a:t>
            </a:r>
          </a:p>
          <a:p>
            <a:pPr algn="ctr">
              <a:spcBef>
                <a:spcPct val="50000"/>
              </a:spcBef>
            </a:pPr>
            <a:r>
              <a:rPr lang="en-US" b="1" u="sng" dirty="0" err="1">
                <a:latin typeface="Comic Sans MS" pitchFamily="66" charset="0"/>
              </a:rPr>
              <a:t>Helicase</a:t>
            </a:r>
            <a:endParaRPr lang="en-US" b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226</Words>
  <Application>Microsoft Macintosh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DNA REPLICATION</vt:lpstr>
      <vt:lpstr>DNA REPLICATION</vt:lpstr>
      <vt:lpstr>SEPARATION</vt:lpstr>
      <vt:lpstr>PREPARATION</vt:lpstr>
      <vt:lpstr>NUCLEOTIDES ADDED</vt:lpstr>
      <vt:lpstr>FINALIZING THE NEW STRANDS</vt:lpstr>
      <vt:lpstr>TWO STRANDS</vt:lpstr>
      <vt:lpstr>PowerPoint Presentation</vt:lpstr>
      <vt:lpstr>PowerPoint Presentation</vt:lpstr>
      <vt:lpstr>PowerPoint Presentation</vt:lpstr>
      <vt:lpstr>PowerPoint Presentation</vt:lpstr>
      <vt:lpstr>Optional MOVIES</vt:lpstr>
    </vt:vector>
  </TitlesOfParts>
  <Company>chsd230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csstaff</dc:creator>
  <cp:lastModifiedBy>Ryan Miles</cp:lastModifiedBy>
  <cp:revision>69</cp:revision>
  <dcterms:created xsi:type="dcterms:W3CDTF">2003-02-03T13:59:35Z</dcterms:created>
  <dcterms:modified xsi:type="dcterms:W3CDTF">2015-09-08T00:54:18Z</dcterms:modified>
</cp:coreProperties>
</file>