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61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2" r:id="rId14"/>
    <p:sldId id="263" r:id="rId15"/>
    <p:sldId id="264" r:id="rId16"/>
    <p:sldId id="26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68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B7071-834D-4AD0-92E5-F6C8EB393A2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001A9-AE87-411B-AEC2-6696E2F0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7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1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2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2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4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3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7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1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8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2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60869-7A8C-44EC-8911-2E85AD830360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cell.ndsu.nodak.edu/animations/lacOperon/movie.htm" TargetMode="External"/><Relationship Id="rId2" Type="http://schemas.openxmlformats.org/officeDocument/2006/relationships/hyperlink" Target="https://www.youtube.com/watch?v=oBwtxdI1zv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Engineering and Gene Expression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Recombinant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029200" cy="470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9. Both the plasmid and target gene were </a:t>
            </a:r>
            <a:r>
              <a:rPr lang="en-US" u="sng" dirty="0" smtClean="0"/>
              <a:t>cut using the same restriction enzyme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10.  Since the sticky ends would easily bond together, the </a:t>
            </a:r>
            <a:r>
              <a:rPr lang="en-US" u="sng" dirty="0" smtClean="0"/>
              <a:t>target gene was spliced into the plasmid DNA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http://media.wiley.com/Lux/63/8363.nfg021.jpg"/>
          <p:cNvPicPr/>
          <p:nvPr/>
        </p:nvPicPr>
        <p:blipFill>
          <a:blip r:embed="rId2" cstate="print"/>
          <a:srcRect b="-1"/>
          <a:stretch>
            <a:fillRect/>
          </a:stretch>
        </p:blipFill>
        <p:spPr bwMode="auto">
          <a:xfrm>
            <a:off x="5791200" y="2362200"/>
            <a:ext cx="295211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GFP_Jellyfish.jpg                                              00016E3F&#10;KSD Server                     B471509A:"/>
          <p:cNvPicPr>
            <a:picLocks noChangeAspect="1" noChangeArrowheads="1"/>
          </p:cNvPicPr>
          <p:nvPr/>
        </p:nvPicPr>
        <p:blipFill>
          <a:blip r:embed="rId3" cstate="print"/>
          <a:srcRect l="5017" t="6291" r="11664" b="5206"/>
          <a:stretch>
            <a:fillRect/>
          </a:stretch>
        </p:blipFill>
        <p:spPr bwMode="auto">
          <a:xfrm>
            <a:off x="6342529" y="0"/>
            <a:ext cx="280147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Recombinant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196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11.  It was the GFP </a:t>
            </a:r>
            <a:r>
              <a:rPr lang="en-US" u="sng" dirty="0" smtClean="0"/>
              <a:t>protein</a:t>
            </a:r>
            <a:r>
              <a:rPr lang="en-US" dirty="0" smtClean="0"/>
              <a:t> that was produced through Transcription and Translation that actually glowed.  DNA does not glow.</a:t>
            </a:r>
            <a:endParaRPr lang="en-US" dirty="0"/>
          </a:p>
        </p:txBody>
      </p:sp>
      <p:pic>
        <p:nvPicPr>
          <p:cNvPr id="4" name="Picture 10" descr="GFP_Jellyfish.jpg                                              00016E3F&#10;KSD Server                     B471509A:"/>
          <p:cNvPicPr>
            <a:picLocks noChangeAspect="1" noChangeArrowheads="1"/>
          </p:cNvPicPr>
          <p:nvPr/>
        </p:nvPicPr>
        <p:blipFill>
          <a:blip r:embed="rId2" cstate="print"/>
          <a:srcRect l="5017" t="6291" r="11664" b="5206"/>
          <a:stretch>
            <a:fillRect/>
          </a:stretch>
        </p:blipFill>
        <p:spPr bwMode="auto">
          <a:xfrm>
            <a:off x="6096000" y="1371600"/>
            <a:ext cx="280147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3" descr="pGLO_results.jpg                                               00016E3F&#10;KSD Server                     B471509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331149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media.wiley.com/Lux/63/8363.nfg021.jpg"/>
          <p:cNvPicPr/>
          <p:nvPr/>
        </p:nvPicPr>
        <p:blipFill>
          <a:blip r:embed="rId4" cstate="print"/>
          <a:srcRect t="85715" b="-1"/>
          <a:stretch>
            <a:fillRect/>
          </a:stretch>
        </p:blipFill>
        <p:spPr bwMode="auto">
          <a:xfrm>
            <a:off x="304800" y="5257800"/>
            <a:ext cx="4038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9144000" cy="182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12.  The bacteria grown without sugar did not glow because the GFP protein could not be produced.  A </a:t>
            </a:r>
            <a:r>
              <a:rPr lang="en-US" u="sng" dirty="0" smtClean="0"/>
              <a:t>repressor protein </a:t>
            </a:r>
            <a:r>
              <a:rPr lang="en-US" dirty="0" smtClean="0"/>
              <a:t>was blocking transcription of the gene.</a:t>
            </a:r>
            <a:endParaRPr lang="en-US" dirty="0"/>
          </a:p>
        </p:txBody>
      </p:sp>
      <p:pic>
        <p:nvPicPr>
          <p:cNvPr id="4" name="Picture 3" descr="pGlo Day 3.jpg"/>
          <p:cNvPicPr>
            <a:picLocks noChangeAspect="1"/>
          </p:cNvPicPr>
          <p:nvPr/>
        </p:nvPicPr>
        <p:blipFill>
          <a:blip r:embed="rId2" cstate="print"/>
          <a:srcRect b="29687"/>
          <a:stretch>
            <a:fillRect/>
          </a:stretch>
        </p:blipFill>
        <p:spPr>
          <a:xfrm>
            <a:off x="2667000" y="1600200"/>
            <a:ext cx="398216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160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Sugar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600200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 Sugar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everything_labeled.jpg"/>
          <p:cNvPicPr>
            <a:picLocks noChangeAspect="1"/>
          </p:cNvPicPr>
          <p:nvPr/>
        </p:nvPicPr>
        <p:blipFill>
          <a:blip r:embed="rId3" cstate="print"/>
          <a:srcRect l="4292" t="12684" r="7976" b="20722"/>
          <a:stretch>
            <a:fillRect/>
          </a:stretch>
        </p:blipFill>
        <p:spPr>
          <a:xfrm>
            <a:off x="304800" y="5105400"/>
            <a:ext cx="8262257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648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13. Gene expression</a:t>
            </a:r>
            <a:r>
              <a:rPr lang="en-US" dirty="0" smtClean="0"/>
              <a:t> is the activation of a gene that results in transcription and the production of mRNA.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Only a fraction of any cell’s genes are expressed at any one time.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371600"/>
            <a:ext cx="2362200" cy="303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1905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en-US" b="1" dirty="0" smtClean="0"/>
              <a:t>14.  </a:t>
            </a:r>
            <a:r>
              <a:rPr lang="en-US" b="1" u="sng" dirty="0" smtClean="0"/>
              <a:t>Repressor</a:t>
            </a:r>
            <a:r>
              <a:rPr lang="en-US" b="1" dirty="0" smtClean="0"/>
              <a:t> proteins</a:t>
            </a:r>
            <a:r>
              <a:rPr lang="en-US" dirty="0" smtClean="0"/>
              <a:t> are coded for by regulator genes and these proteins inhibit genes from being expressed.  They attach and physically block the advancement of RNA polymerase.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6" name="Picture 5" descr="repressor_being_cod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962400"/>
            <a:ext cx="7352778" cy="258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198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b="1" dirty="0" smtClean="0"/>
              <a:t>15.  </a:t>
            </a:r>
            <a:r>
              <a:rPr lang="en-US" dirty="0" smtClean="0"/>
              <a:t>An </a:t>
            </a:r>
            <a:r>
              <a:rPr lang="en-US" b="1" u="sng" dirty="0" smtClean="0"/>
              <a:t>Inducer</a:t>
            </a:r>
            <a:r>
              <a:rPr lang="en-US" dirty="0" smtClean="0"/>
              <a:t> is a molecule that initiates gene expression by binding to the repressor protein causing it to detach. RNA polymerase can then advance to the structural genes.</a:t>
            </a:r>
            <a:endParaRPr lang="en-US" sz="1600" dirty="0" smtClean="0"/>
          </a:p>
        </p:txBody>
      </p:sp>
      <p:pic>
        <p:nvPicPr>
          <p:cNvPr id="5" name="Picture 4" descr="inducer_added.jpg"/>
          <p:cNvPicPr>
            <a:picLocks noChangeAspect="1"/>
          </p:cNvPicPr>
          <p:nvPr/>
        </p:nvPicPr>
        <p:blipFill>
          <a:blip r:embed="rId2" cstate="print"/>
          <a:srcRect l="2060" t="7264" r="3184" b="20094"/>
          <a:stretch>
            <a:fillRect/>
          </a:stretch>
        </p:blipFill>
        <p:spPr>
          <a:xfrm>
            <a:off x="685800" y="3886200"/>
            <a:ext cx="771144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Lac </a:t>
            </a:r>
            <a:r>
              <a:rPr lang="en-US" dirty="0" err="1" smtClean="0">
                <a:hlinkClick r:id="rId2"/>
              </a:rPr>
              <a:t>Operon</a:t>
            </a:r>
            <a:r>
              <a:rPr lang="en-US" dirty="0" smtClean="0">
                <a:hlinkClick r:id="rId2"/>
              </a:rPr>
              <a:t> Video</a:t>
            </a:r>
            <a:endParaRPr lang="en-US" dirty="0"/>
          </a:p>
        </p:txBody>
      </p:sp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33600"/>
            <a:ext cx="862154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9144000" cy="182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16.  Sugar was the inducer in the </a:t>
            </a:r>
            <a:r>
              <a:rPr lang="en-US" dirty="0" err="1" smtClean="0"/>
              <a:t>pGlo</a:t>
            </a:r>
            <a:r>
              <a:rPr lang="en-US" dirty="0" smtClean="0"/>
              <a:t> lab by causing the repressor to detach, allowing the transcription of the GFP gene to occur.</a:t>
            </a:r>
            <a:endParaRPr lang="en-US" dirty="0"/>
          </a:p>
        </p:txBody>
      </p:sp>
      <p:pic>
        <p:nvPicPr>
          <p:cNvPr id="4" name="Picture 3" descr="pGlo Day 3.jpg"/>
          <p:cNvPicPr>
            <a:picLocks noChangeAspect="1"/>
          </p:cNvPicPr>
          <p:nvPr/>
        </p:nvPicPr>
        <p:blipFill>
          <a:blip r:embed="rId2" cstate="print"/>
          <a:srcRect b="29687"/>
          <a:stretch>
            <a:fillRect/>
          </a:stretch>
        </p:blipFill>
        <p:spPr>
          <a:xfrm>
            <a:off x="2667000" y="1600200"/>
            <a:ext cx="398216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1676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Sugar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 Sugar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inducer_added.jpg"/>
          <p:cNvPicPr>
            <a:picLocks noChangeAspect="1"/>
          </p:cNvPicPr>
          <p:nvPr/>
        </p:nvPicPr>
        <p:blipFill>
          <a:blip r:embed="rId3" cstate="print"/>
          <a:srcRect l="2060" t="7264" r="3184" b="20094"/>
          <a:stretch>
            <a:fillRect/>
          </a:stretch>
        </p:blipFill>
        <p:spPr>
          <a:xfrm>
            <a:off x="1082041" y="4572000"/>
            <a:ext cx="7010399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The following are fields of science that use DNA technology such as Genetic Engineering: </a:t>
            </a:r>
            <a:endParaRPr lang="en-US" dirty="0"/>
          </a:p>
        </p:txBody>
      </p:sp>
      <p:pic>
        <p:nvPicPr>
          <p:cNvPr id="4" name="Picture 3" descr="http://www.misunderstooduniverse.com/images/crop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19400"/>
            <a:ext cx="179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fletc.gov/training/programs/forensics-and-investigative/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667000"/>
            <a:ext cx="16287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law.msu.edu/amicus/wi_2003-04/current_media/winter/Paternity-artwor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8195" y="2895600"/>
            <a:ext cx="199580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sellingstupid.files.wordpress.com/2007/04/insulin-in-treating-diabetes-ga-2.jpg"/>
          <p:cNvPicPr/>
          <p:nvPr/>
        </p:nvPicPr>
        <p:blipFill>
          <a:blip r:embed="rId6" cstate="print">
            <a:lum bright="20000"/>
          </a:blip>
          <a:srcRect l="2333" t="6333" b="5333"/>
          <a:stretch>
            <a:fillRect/>
          </a:stretch>
        </p:blipFill>
        <p:spPr bwMode="auto">
          <a:xfrm>
            <a:off x="4953000" y="2819400"/>
            <a:ext cx="15430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362200" y="4343400"/>
            <a:ext cx="2057400" cy="1143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800" noProof="0" dirty="0" smtClean="0"/>
              <a:t>Genetically modified crops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4495800"/>
            <a:ext cx="20574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800" noProof="0" dirty="0" smtClean="0"/>
              <a:t>C.S.I.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95800" y="4343400"/>
            <a:ext cx="25908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800" noProof="0" dirty="0" smtClean="0"/>
              <a:t>Pharmaceuticals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800" noProof="0" dirty="0" smtClean="0"/>
              <a:t>(</a:t>
            </a:r>
            <a:r>
              <a:rPr lang="en-US" sz="2800" noProof="0" dirty="0" err="1" smtClean="0"/>
              <a:t>ie</a:t>
            </a:r>
            <a:r>
              <a:rPr lang="en-US" sz="2800" noProof="0" dirty="0" smtClean="0"/>
              <a:t> Insulin)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086600" y="4343400"/>
            <a:ext cx="2057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800" noProof="0" dirty="0" smtClean="0"/>
              <a:t>Paternity Tests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2. Bacteria have a natural defense against these viruses called </a:t>
            </a:r>
            <a:r>
              <a:rPr lang="en-US" b="1" u="sng" dirty="0" smtClean="0"/>
              <a:t>restriction enzymes</a:t>
            </a:r>
            <a:r>
              <a:rPr lang="en-US" dirty="0" smtClean="0"/>
              <a:t>.  Restriction enzymes </a:t>
            </a:r>
            <a:r>
              <a:rPr lang="en-US" b="1" u="sng" dirty="0" smtClean="0"/>
              <a:t>cut up the viral DNA at certain sequences</a:t>
            </a:r>
            <a:r>
              <a:rPr lang="en-US" dirty="0" smtClean="0"/>
              <a:t>.</a:t>
            </a:r>
          </a:p>
        </p:txBody>
      </p:sp>
      <p:pic>
        <p:nvPicPr>
          <p:cNvPr id="4" name="Picture 4" descr="bacterioph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895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Engineering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71600"/>
            <a:ext cx="54864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Each restriction enzyme only recognizes and cuts a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nucleotide sequence on DNA.  It will cut the DNA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 it encounters it.</a:t>
            </a:r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2800" dirty="0" smtClean="0"/>
              <a:t>4. The single stranded ends that result from the cutting are called “</a:t>
            </a:r>
            <a:r>
              <a:rPr lang="en-US" sz="2800" b="1" u="sng" dirty="0" smtClean="0"/>
              <a:t>sticky ends</a:t>
            </a:r>
            <a:r>
              <a:rPr lang="en-US" sz="2800" dirty="0" smtClean="0"/>
              <a:t>.” These sticky ends will bond with complementary bases on other DNA molecules with the </a:t>
            </a:r>
            <a:r>
              <a:rPr lang="en-US" sz="2800" b="1" u="sng" dirty="0" smtClean="0"/>
              <a:t>same</a:t>
            </a:r>
            <a:r>
              <a:rPr lang="en-US" sz="2800" dirty="0" smtClean="0"/>
              <a:t> sticky ends.</a:t>
            </a:r>
          </a:p>
        </p:txBody>
      </p:sp>
      <p:pic>
        <p:nvPicPr>
          <p:cNvPr id="6" name="Picture 4" descr="restriction"/>
          <p:cNvPicPr>
            <a:picLocks noChangeAspect="1" noChangeArrowheads="1"/>
          </p:cNvPicPr>
          <p:nvPr/>
        </p:nvPicPr>
        <p:blipFill>
          <a:blip r:embed="rId2" cstate="print"/>
          <a:srcRect l="5457" t="2856" r="49776" b="44762"/>
          <a:stretch>
            <a:fillRect/>
          </a:stretch>
        </p:blipFill>
        <p:spPr bwMode="auto">
          <a:xfrm>
            <a:off x="5410200" y="20574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167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5.  </a:t>
            </a:r>
            <a:r>
              <a:rPr lang="en-US" u="sng" dirty="0" smtClean="0"/>
              <a:t>Gel Electrophoresis </a:t>
            </a:r>
            <a:r>
              <a:rPr lang="en-US" dirty="0" smtClean="0"/>
              <a:t>is the process of sorting DNA fragments according to size.</a:t>
            </a:r>
            <a:endParaRPr lang="en-US" dirty="0"/>
          </a:p>
        </p:txBody>
      </p:sp>
      <p:pic>
        <p:nvPicPr>
          <p:cNvPr id="4" name="Picture 4" descr="550image01"/>
          <p:cNvPicPr>
            <a:picLocks noChangeAspect="1" noChangeArrowheads="1"/>
          </p:cNvPicPr>
          <p:nvPr/>
        </p:nvPicPr>
        <p:blipFill>
          <a:blip r:embed="rId2" cstate="print"/>
          <a:srcRect t="7893" b="51462"/>
          <a:stretch>
            <a:fillRect/>
          </a:stretch>
        </p:blipFill>
        <p:spPr bwMode="auto">
          <a:xfrm>
            <a:off x="533400" y="1219200"/>
            <a:ext cx="38131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550image01"/>
          <p:cNvPicPr>
            <a:picLocks noChangeAspect="1" noChangeArrowheads="1"/>
          </p:cNvPicPr>
          <p:nvPr/>
        </p:nvPicPr>
        <p:blipFill>
          <a:blip r:embed="rId2" cstate="print"/>
          <a:srcRect t="46783" b="12758"/>
          <a:stretch>
            <a:fillRect/>
          </a:stretch>
        </p:blipFill>
        <p:spPr bwMode="auto">
          <a:xfrm>
            <a:off x="4879975" y="1314450"/>
            <a:ext cx="36576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scifair.org/+images/Electrophoresis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724400"/>
            <a:ext cx="2981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6. DNA must first be cut into fragments before being loaded into a gel in order to sort them by size.  </a:t>
            </a:r>
            <a:endParaRPr lang="en-US" dirty="0"/>
          </a:p>
        </p:txBody>
      </p:sp>
      <p:pic>
        <p:nvPicPr>
          <p:cNvPr id="4" name="Picture 3" descr="DNA_gel_restriction_enzyme_edi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590800"/>
            <a:ext cx="5181600" cy="3002844"/>
          </a:xfrm>
          <a:prstGeom prst="rect">
            <a:avLst/>
          </a:prstGeom>
        </p:spPr>
      </p:pic>
      <p:pic>
        <p:nvPicPr>
          <p:cNvPr id="5" name="Picture 7" descr="electrophoresis"/>
          <p:cNvPicPr>
            <a:picLocks noChangeAspect="1" noChangeArrowheads="1"/>
          </p:cNvPicPr>
          <p:nvPr/>
        </p:nvPicPr>
        <p:blipFill>
          <a:blip r:embed="rId3" cstate="print"/>
          <a:srcRect l="4510" t="19698" r="7648" b="16060"/>
          <a:stretch>
            <a:fillRect/>
          </a:stretch>
        </p:blipFill>
        <p:spPr bwMode="auto">
          <a:xfrm>
            <a:off x="228600" y="3429000"/>
            <a:ext cx="346206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7.  Each suspect’s DNA must be cut with the </a:t>
            </a:r>
            <a:r>
              <a:rPr lang="en-US" u="sng" dirty="0" smtClean="0"/>
              <a:t>same</a:t>
            </a:r>
            <a:r>
              <a:rPr lang="en-US" dirty="0" smtClean="0"/>
              <a:t> restriction enzyme.</a:t>
            </a:r>
            <a:endParaRPr lang="en-US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66800" y="3124200"/>
            <a:ext cx="3048000" cy="2667000"/>
            <a:chOff x="864" y="9247"/>
            <a:chExt cx="4080" cy="3600"/>
          </a:xfrm>
        </p:grpSpPr>
        <p:pic>
          <p:nvPicPr>
            <p:cNvPr id="1027" name="Picture 3" descr="gel%202"/>
            <p:cNvPicPr>
              <a:picLocks noChangeAspect="1" noChangeArrowheads="1"/>
            </p:cNvPicPr>
            <p:nvPr/>
          </p:nvPicPr>
          <p:blipFill>
            <a:blip r:embed="rId2" cstate="print"/>
            <a:srcRect t="3999" b="15999"/>
            <a:stretch>
              <a:fillRect/>
            </a:stretch>
          </p:blipFill>
          <p:spPr bwMode="auto">
            <a:xfrm>
              <a:off x="864" y="9247"/>
              <a:ext cx="4080" cy="3600"/>
            </a:xfrm>
            <a:prstGeom prst="rect">
              <a:avLst/>
            </a:prstGeom>
            <a:noFill/>
          </p:spPr>
        </p:pic>
        <p:sp>
          <p:nvSpPr>
            <p:cNvPr id="1028" name="Line 4"/>
            <p:cNvSpPr>
              <a:spLocks noChangeShapeType="1"/>
            </p:cNvSpPr>
            <p:nvPr/>
          </p:nvSpPr>
          <p:spPr bwMode="auto">
            <a:xfrm flipH="1" flipV="1">
              <a:off x="1944" y="12487"/>
              <a:ext cx="0" cy="3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H="1" flipV="1">
              <a:off x="2484" y="12487"/>
              <a:ext cx="0" cy="3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 flipV="1">
              <a:off x="3024" y="12487"/>
              <a:ext cx="0" cy="3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 flipH="1" flipV="1">
              <a:off x="3564" y="12487"/>
              <a:ext cx="0" cy="3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Picture 10" descr="http://www.isogenic.info/assets/images/autogen/a_Image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24200"/>
            <a:ext cx="23622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nafingercr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28135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Recombinant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8.  Some common industries that use Recombinant DNA Technology:</a:t>
            </a:r>
            <a:endParaRPr lang="en-US" dirty="0"/>
          </a:p>
        </p:txBody>
      </p:sp>
      <p:pic>
        <p:nvPicPr>
          <p:cNvPr id="4" name="Picture 3" descr="http://www.misunderstooduniverse.com/images/crop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19400"/>
            <a:ext cx="179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sellingstupid.files.wordpress.com/2007/04/insulin-in-treating-diabetes-ga-2.jpg"/>
          <p:cNvPicPr/>
          <p:nvPr/>
        </p:nvPicPr>
        <p:blipFill>
          <a:blip r:embed="rId3" cstate="print">
            <a:lum bright="20000"/>
          </a:blip>
          <a:srcRect l="2333" t="6333" b="5333"/>
          <a:stretch>
            <a:fillRect/>
          </a:stretch>
        </p:blipFill>
        <p:spPr bwMode="auto">
          <a:xfrm>
            <a:off x="4953000" y="2819400"/>
            <a:ext cx="15430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62200" y="4343400"/>
            <a:ext cx="2057400" cy="1143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800" noProof="0" dirty="0" smtClean="0"/>
              <a:t>Genetically modified crops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4343400"/>
            <a:ext cx="25908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800" noProof="0" dirty="0" smtClean="0"/>
              <a:t>Pharmaceuticals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800" noProof="0" dirty="0" smtClean="0"/>
              <a:t>(</a:t>
            </a:r>
            <a:r>
              <a:rPr lang="en-US" sz="2800" noProof="0" dirty="0" err="1" smtClean="0"/>
              <a:t>ie</a:t>
            </a:r>
            <a:r>
              <a:rPr lang="en-US" sz="2800" noProof="0" dirty="0" smtClean="0"/>
              <a:t> Insulin)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441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Genetic Engineering and Gene Expression</vt:lpstr>
      <vt:lpstr>Genetic Engineering</vt:lpstr>
      <vt:lpstr>Genetic Engineering</vt:lpstr>
      <vt:lpstr>Genetic Engineering</vt:lpstr>
      <vt:lpstr>DNA Fingerprinting</vt:lpstr>
      <vt:lpstr>DNA Fingerprinting</vt:lpstr>
      <vt:lpstr>DNA Fingerprinting</vt:lpstr>
      <vt:lpstr>PowerPoint Presentation</vt:lpstr>
      <vt:lpstr>Recombinant DNA</vt:lpstr>
      <vt:lpstr>Recombinant DNA</vt:lpstr>
      <vt:lpstr>Recombinant DNA</vt:lpstr>
      <vt:lpstr>Gene Expression</vt:lpstr>
      <vt:lpstr>Gene Expression</vt:lpstr>
      <vt:lpstr>Gene Expression</vt:lpstr>
      <vt:lpstr>Gene Expression</vt:lpstr>
      <vt:lpstr>Lac Operon Video</vt:lpstr>
      <vt:lpstr>Gene Expression</vt:lpstr>
    </vt:vector>
  </TitlesOfParts>
  <Company>Community High School District 117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Expression</dc:title>
  <dc:creator>District 117</dc:creator>
  <cp:lastModifiedBy>Briana Millar</cp:lastModifiedBy>
  <cp:revision>47</cp:revision>
  <dcterms:created xsi:type="dcterms:W3CDTF">2011-01-14T14:41:44Z</dcterms:created>
  <dcterms:modified xsi:type="dcterms:W3CDTF">2014-11-20T13:18:54Z</dcterms:modified>
</cp:coreProperties>
</file>