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5E83B8-613C-4461-BCD6-E2C7B402EED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4D71BD-4264-45CE-9E36-E5A93A382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dirty="0" smtClean="0"/>
              <a:t>Gene Mutations</a:t>
            </a:r>
            <a:endParaRPr lang="en-US" dirty="0"/>
          </a:p>
        </p:txBody>
      </p:sp>
      <p:pic>
        <p:nvPicPr>
          <p:cNvPr id="4" name="Picture 3" descr="http://www.scienceclarified.com/images/uesc_07_img038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819400"/>
            <a:ext cx="626491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Mutation:</a:t>
            </a:r>
            <a:r>
              <a:rPr lang="en-US" dirty="0" smtClean="0"/>
              <a:t> </a:t>
            </a:r>
            <a:r>
              <a:rPr lang="en-US" dirty="0"/>
              <a:t>a permanent change in the DNA sequence of a gene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Mutations </a:t>
            </a:r>
            <a:r>
              <a:rPr lang="en-US" dirty="0"/>
              <a:t>in a gene's DNA sequence can alter the amino acid sequence of the protein encoded by the gene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Point mutation: </a:t>
            </a:r>
            <a:r>
              <a:rPr lang="en-US" dirty="0" smtClean="0"/>
              <a:t>single </a:t>
            </a:r>
            <a:r>
              <a:rPr lang="en-US" dirty="0"/>
              <a:t>nucleotide base changes in a gene's DNA sequence.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7650" name="Picture 2" descr="http://kvhs.nbed.nb.ca/gallant/biology/point_mu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871965" cy="4300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>
            <a:noAutofit/>
          </a:bodyPr>
          <a:lstStyle/>
          <a:p>
            <a:pPr lvl="0"/>
            <a:r>
              <a:rPr lang="en-US" sz="4800" dirty="0" err="1"/>
              <a:t>Missense</a:t>
            </a:r>
            <a:r>
              <a:rPr lang="en-US" sz="4800" dirty="0"/>
              <a:t> mutations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98848" cy="4568952"/>
          </a:xfrm>
        </p:spPr>
        <p:txBody>
          <a:bodyPr/>
          <a:lstStyle/>
          <a:p>
            <a:r>
              <a:rPr lang="en-US" dirty="0" smtClean="0"/>
              <a:t>Point </a:t>
            </a:r>
            <a:r>
              <a:rPr lang="en-US" dirty="0"/>
              <a:t>mutations that result in a single amino acid change within the protein.</a:t>
            </a:r>
          </a:p>
          <a:p>
            <a:endParaRPr lang="en-US" dirty="0"/>
          </a:p>
        </p:txBody>
      </p:sp>
      <p:pic>
        <p:nvPicPr>
          <p:cNvPr id="26626" name="Picture 2" descr="http://members.cox.net/amgough/Mutation_missense-01_03_0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828800"/>
            <a:ext cx="4218818" cy="395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>Nonsense </a:t>
            </a:r>
            <a:r>
              <a:rPr lang="en-US" sz="4400" dirty="0" smtClean="0"/>
              <a:t>mutations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94048" cy="4873752"/>
          </a:xfrm>
        </p:spPr>
        <p:txBody>
          <a:bodyPr/>
          <a:lstStyle/>
          <a:p>
            <a:r>
              <a:rPr lang="en-US" dirty="0" smtClean="0"/>
              <a:t>Point </a:t>
            </a:r>
            <a:r>
              <a:rPr lang="en-US" dirty="0"/>
              <a:t>mutations that create a premature "translation stop signal" (or "stop" </a:t>
            </a:r>
            <a:r>
              <a:rPr lang="en-US" dirty="0" err="1"/>
              <a:t>codon</a:t>
            </a:r>
            <a:r>
              <a:rPr lang="en-US" dirty="0"/>
              <a:t>), causing the protein to be shortened. </a:t>
            </a:r>
          </a:p>
          <a:p>
            <a:endParaRPr lang="en-US" dirty="0"/>
          </a:p>
        </p:txBody>
      </p:sp>
      <p:pic>
        <p:nvPicPr>
          <p:cNvPr id="25602" name="Picture 2" descr="http://members.cox.net/amgough/Mutation_nonsense-01_03_03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4095750" cy="38383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Silent Mutations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889248" cy="4568952"/>
          </a:xfrm>
        </p:spPr>
        <p:txBody>
          <a:bodyPr/>
          <a:lstStyle/>
          <a:p>
            <a:r>
              <a:rPr lang="en-US" dirty="0" smtClean="0"/>
              <a:t>Point </a:t>
            </a:r>
            <a:r>
              <a:rPr lang="en-US" dirty="0"/>
              <a:t>mutations that do not cause amino acid changes within the protein. </a:t>
            </a:r>
            <a:endParaRPr lang="en-US" dirty="0" smtClean="0"/>
          </a:p>
          <a:p>
            <a:r>
              <a:rPr lang="en-US" dirty="0" smtClean="0"/>
              <a:t>(Recall 64 </a:t>
            </a:r>
            <a:r>
              <a:rPr lang="en-US" dirty="0" err="1" smtClean="0"/>
              <a:t>codons</a:t>
            </a:r>
            <a:r>
              <a:rPr lang="en-US" dirty="0" smtClean="0"/>
              <a:t> for 20 Amino Acids)</a:t>
            </a:r>
            <a:endParaRPr lang="en-US" dirty="0"/>
          </a:p>
          <a:p>
            <a:endParaRPr lang="en-US" dirty="0"/>
          </a:p>
        </p:txBody>
      </p:sp>
      <p:pic>
        <p:nvPicPr>
          <p:cNvPr id="24578" name="Picture 2" descr="http://members.cox.net/amgough/Mutation_silent-01_03_03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824214"/>
            <a:ext cx="4495800" cy="4225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Insertions and Deletions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98848" cy="4949952"/>
          </a:xfrm>
        </p:spPr>
        <p:txBody>
          <a:bodyPr/>
          <a:lstStyle/>
          <a:p>
            <a:r>
              <a:rPr lang="en-US" sz="2600" dirty="0"/>
              <a:t>A</a:t>
            </a:r>
            <a:r>
              <a:rPr lang="en-US" sz="2600" dirty="0" smtClean="0"/>
              <a:t>dd </a:t>
            </a:r>
            <a:r>
              <a:rPr lang="en-US" sz="2600" dirty="0"/>
              <a:t>or remove one or more DNA bases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Insertion </a:t>
            </a:r>
            <a:r>
              <a:rPr lang="en-US" sz="2600" dirty="0"/>
              <a:t>and deletion </a:t>
            </a:r>
            <a:r>
              <a:rPr lang="en-US" sz="2600" dirty="0" smtClean="0"/>
              <a:t> </a:t>
            </a:r>
            <a:r>
              <a:rPr lang="en-US" sz="2600" dirty="0"/>
              <a:t>cause </a:t>
            </a:r>
            <a:r>
              <a:rPr lang="en-US" sz="2600" b="1" dirty="0" err="1"/>
              <a:t>frameshift</a:t>
            </a:r>
            <a:r>
              <a:rPr lang="en-US" sz="2600" b="1" dirty="0"/>
              <a:t> mutations</a:t>
            </a:r>
            <a:r>
              <a:rPr lang="en-US" sz="2600" dirty="0"/>
              <a:t>, which change the grouping of nucleotide bases into </a:t>
            </a:r>
            <a:r>
              <a:rPr lang="en-US" sz="2600" dirty="0" err="1"/>
              <a:t>codons</a:t>
            </a:r>
            <a:r>
              <a:rPr lang="en-US" sz="2600" dirty="0"/>
              <a:t>. This results in a shift of "reading frame" during protein translation.</a:t>
            </a:r>
          </a:p>
          <a:p>
            <a:endParaRPr lang="en-US" dirty="0"/>
          </a:p>
        </p:txBody>
      </p:sp>
      <p:pic>
        <p:nvPicPr>
          <p:cNvPr id="23554" name="Picture 2" descr="http://members.cox.net/amgough/Mutation_frameshift-01_03_0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057400"/>
            <a:ext cx="3658005" cy="343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Mutation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108448" cy="45689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Calculated based on probability that the DNA will mutate spontaneously during a specific interval</a:t>
            </a:r>
          </a:p>
          <a:p>
            <a:pPr lvl="1"/>
            <a:r>
              <a:rPr lang="en-US" dirty="0" smtClean="0"/>
              <a:t>Measured as # DNA base pairs changed per unit time</a:t>
            </a:r>
          </a:p>
          <a:p>
            <a:pPr lvl="1"/>
            <a:r>
              <a:rPr lang="en-US" dirty="0" smtClean="0"/>
              <a:t>Spontaneous mutations =  DNA </a:t>
            </a:r>
            <a:r>
              <a:rPr lang="en-US" smtClean="0"/>
              <a:t>replication errors</a:t>
            </a:r>
            <a:endParaRPr lang="en-US" dirty="0" smtClean="0"/>
          </a:p>
          <a:p>
            <a:r>
              <a:rPr lang="en-US" smtClean="0"/>
              <a:t>Non-spontaneous </a:t>
            </a:r>
            <a:r>
              <a:rPr lang="en-US" dirty="0" smtClean="0"/>
              <a:t>mutations: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Radiation: </a:t>
            </a:r>
            <a:r>
              <a:rPr 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ionizing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(X-Rays) &amp; </a:t>
            </a:r>
            <a:r>
              <a:rPr lang="en-US" sz="24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Nonionizing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(UV light)</a:t>
            </a:r>
          </a:p>
          <a:p>
            <a:pPr lvl="1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Chemicals: </a:t>
            </a:r>
            <a:r>
              <a:rPr lang="en-US" sz="24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alkylating</a:t>
            </a:r>
            <a:r>
              <a:rPr 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agents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methylate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DNA), and </a:t>
            </a:r>
            <a:r>
              <a:rPr 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carcinogens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act as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alkylating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agents.</a:t>
            </a:r>
          </a:p>
          <a:p>
            <a:endParaRPr lang="en-US" dirty="0"/>
          </a:p>
        </p:txBody>
      </p:sp>
      <p:pic>
        <p:nvPicPr>
          <p:cNvPr id="22530" name="Picture 2" descr="http://kusmos.phsx.ku.edu/~melott/dna_mut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514600"/>
            <a:ext cx="3251906" cy="2508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Practice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down this DNA sequence, and then transcribe (mRNA) and translate (AA) it using the </a:t>
            </a:r>
            <a:r>
              <a:rPr lang="en-US" dirty="0" err="1" smtClean="0"/>
              <a:t>codon</a:t>
            </a:r>
            <a:r>
              <a:rPr lang="en-US" dirty="0" smtClean="0"/>
              <a:t> chart:</a:t>
            </a:r>
          </a:p>
          <a:p>
            <a:pPr>
              <a:buNone/>
            </a:pPr>
            <a:r>
              <a:rPr lang="en-US" b="1" dirty="0" smtClean="0"/>
              <a:t>		TAC GGG GGC </a:t>
            </a:r>
            <a:r>
              <a:rPr lang="en-US" b="1" smtClean="0"/>
              <a:t>CTT ACC </a:t>
            </a:r>
            <a:r>
              <a:rPr lang="en-US" b="1" dirty="0" smtClean="0"/>
              <a:t>ACG ATC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 descr="mrna codon 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95601"/>
            <a:ext cx="51816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</TotalTime>
  <Words>254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Gene Mutations</vt:lpstr>
      <vt:lpstr>What is a mutation?</vt:lpstr>
      <vt:lpstr>Point Mutations</vt:lpstr>
      <vt:lpstr>Missense mutations </vt:lpstr>
      <vt:lpstr>Nonsense mutations</vt:lpstr>
      <vt:lpstr>Silent Mutations</vt:lpstr>
      <vt:lpstr>Insertions and Deletions</vt:lpstr>
      <vt:lpstr>Mutation Rate</vt:lpstr>
      <vt:lpstr>Mutation Practice Sentence</vt:lpstr>
    </vt:vector>
  </TitlesOfParts>
  <Company>Community High School District 117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Mutations</dc:title>
  <dc:creator>District 117</dc:creator>
  <cp:lastModifiedBy>Jeff Newton</cp:lastModifiedBy>
  <cp:revision>19</cp:revision>
  <dcterms:created xsi:type="dcterms:W3CDTF">2008-12-11T16:14:25Z</dcterms:created>
  <dcterms:modified xsi:type="dcterms:W3CDTF">2014-11-12T15:08:24Z</dcterms:modified>
</cp:coreProperties>
</file>