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395"/>
  </p:normalViewPr>
  <p:slideViewPr>
    <p:cSldViewPr>
      <p:cViewPr varScale="1">
        <p:scale>
          <a:sx n="111" d="100"/>
          <a:sy n="111" d="100"/>
        </p:scale>
        <p:origin x="16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D5705F-217B-4D71-9EDA-388631391B26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6EC22F-120C-4301-BD2D-50F32D17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79CBA2-5742-4BAE-8843-7A74ECD49C0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6EC22F-120C-4301-BD2D-50F32D1751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evolution.berkeley.edu/evolibrary/article/bottlenecks_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474" y="304800"/>
            <a:ext cx="9296400" cy="758952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4000" b="1" dirty="0" smtClean="0">
                <a:solidFill>
                  <a:schemeClr val="accent3"/>
                </a:solidFill>
              </a:rPr>
              <a:t>What Is Genetic Drift?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7967472" cy="29748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Genetic </a:t>
            </a:r>
            <a:r>
              <a:rPr lang="en-US" sz="3600" b="1" dirty="0" smtClean="0"/>
              <a:t>drift definition:</a:t>
            </a:r>
          </a:p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random </a:t>
            </a:r>
            <a:r>
              <a:rPr lang="en-US" sz="3600" dirty="0" smtClean="0"/>
              <a:t>change </a:t>
            </a:r>
            <a:r>
              <a:rPr lang="en-US" sz="3600" dirty="0"/>
              <a:t>in the frequency of alleles in a gene pool, usually </a:t>
            </a:r>
            <a:r>
              <a:rPr lang="en-US" sz="3600" dirty="0" smtClean="0"/>
              <a:t>due to small population size.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" y="457200"/>
            <a:ext cx="8839200" cy="289102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4000" b="1" dirty="0" smtClean="0">
                <a:solidFill>
                  <a:schemeClr val="accent3"/>
                </a:solidFill>
              </a:rPr>
              <a:t>Genetic Drift: Chance </a:t>
            </a:r>
            <a:r>
              <a:rPr lang="en-US" sz="4000" b="1" dirty="0" smtClean="0">
                <a:solidFill>
                  <a:schemeClr val="accent3"/>
                </a:solidFill>
              </a:rPr>
              <a:t>Change</a:t>
            </a:r>
            <a:r>
              <a:rPr lang="en-US" sz="2800" b="1" smtClean="0">
                <a:solidFill>
                  <a:srgbClr val="FF0000"/>
                </a:solidFill>
              </a:rPr>
              <a:t/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1100" b="1" smtClean="0">
                <a:solidFill>
                  <a:srgbClr val="FF0000"/>
                </a:solidFill>
              </a:rPr>
              <a:t/>
            </a:r>
            <a:br>
              <a:rPr lang="en-US" sz="1100" b="1" smtClean="0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100" b="1" smtClean="0">
                <a:solidFill>
                  <a:srgbClr val="FF0000"/>
                </a:solidFill>
              </a:rPr>
              <a:t/>
            </a:r>
            <a:br>
              <a:rPr lang="en-US" sz="100" b="1" smtClean="0">
                <a:solidFill>
                  <a:srgbClr val="FF0000"/>
                </a:solidFill>
              </a:rPr>
            </a:br>
            <a:r>
              <a:rPr lang="en-US" sz="100" b="1">
                <a:solidFill>
                  <a:srgbClr val="FF0000"/>
                </a:solidFill>
              </a:rPr>
              <a:t/>
            </a:r>
            <a:br>
              <a:rPr lang="en-US" sz="100" b="1">
                <a:solidFill>
                  <a:srgbClr val="FF0000"/>
                </a:solidFill>
              </a:rPr>
            </a:br>
            <a:r>
              <a:rPr lang="en-US" sz="2700" smtClean="0">
                <a:solidFill>
                  <a:prstClr val="black"/>
                </a:solidFill>
                <a:ea typeface="+mn-ea"/>
                <a:cs typeface="+mn-cs"/>
              </a:rPr>
              <a:t>A </a:t>
            </a:r>
            <a: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  <a:t>common misconception about evolution is that the features of organisms have evolved due to random chance alone</a:t>
            </a:r>
            <a:b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119628"/>
            <a:ext cx="7967472" cy="2974848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Random cause </a:t>
            </a:r>
          </a:p>
          <a:p>
            <a:pPr marL="0" indent="0">
              <a:buNone/>
            </a:pPr>
            <a:r>
              <a:rPr lang="en-US" b="1" u="sng" dirty="0" smtClean="0"/>
              <a:t>of change </a:t>
            </a:r>
          </a:p>
          <a:p>
            <a:pPr marL="0" indent="0">
              <a:buNone/>
            </a:pPr>
            <a:r>
              <a:rPr lang="en-US" sz="2600" dirty="0" smtClean="0"/>
              <a:t>Mutations</a:t>
            </a:r>
          </a:p>
          <a:p>
            <a:pPr marL="0" indent="0">
              <a:buNone/>
            </a:pPr>
            <a:r>
              <a:rPr lang="en-US" sz="2600" dirty="0" smtClean="0"/>
              <a:t>Genetic Drift (small pops)</a:t>
            </a:r>
          </a:p>
          <a:p>
            <a:pPr marL="0" indent="0">
              <a:buNone/>
            </a:pPr>
            <a:r>
              <a:rPr lang="en-US" sz="2600" dirty="0" smtClean="0"/>
              <a:t>Gene flow**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**  Migration can be random or non</a:t>
            </a:r>
          </a:p>
          <a:p>
            <a:pPr marL="0" indent="0">
              <a:buNone/>
            </a:pPr>
            <a:r>
              <a:rPr lang="en-US" b="1" u="sng" dirty="0" smtClean="0"/>
              <a:t>Non-Random cause </a:t>
            </a:r>
          </a:p>
          <a:p>
            <a:pPr marL="0" indent="0">
              <a:buNone/>
            </a:pPr>
            <a:r>
              <a:rPr lang="en-US" b="1" u="sng" dirty="0" smtClean="0"/>
              <a:t>of change</a:t>
            </a:r>
          </a:p>
          <a:p>
            <a:pPr marL="0" indent="0">
              <a:buNone/>
            </a:pPr>
            <a:r>
              <a:rPr lang="en-US" sz="2600" dirty="0" smtClean="0"/>
              <a:t>Non-random mating</a:t>
            </a:r>
          </a:p>
          <a:p>
            <a:pPr marL="0" indent="0">
              <a:buNone/>
            </a:pPr>
            <a:r>
              <a:rPr lang="en-US" sz="2600" dirty="0" smtClean="0"/>
              <a:t>Natural Selection</a:t>
            </a:r>
          </a:p>
          <a:p>
            <a:pPr marL="0" indent="0">
              <a:buNone/>
            </a:pPr>
            <a:r>
              <a:rPr lang="en-US" sz="2600" dirty="0" smtClean="0"/>
              <a:t>Gene flow**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 random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Drift: Changes due to chance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populations are more prone to chance events causing change in allele frequencies</a:t>
            </a:r>
          </a:p>
          <a:p>
            <a:r>
              <a:rPr lang="en-US" dirty="0" smtClean="0"/>
              <a:t>The creation of small populations from large ones can therefore increase likelihood of change</a:t>
            </a:r>
          </a:p>
          <a:p>
            <a:r>
              <a:rPr lang="en-US" dirty="0" smtClean="0"/>
              <a:t>2 examples of events that make populations vulnerable to genetic drift are</a:t>
            </a:r>
          </a:p>
          <a:p>
            <a:pPr lvl="8">
              <a:buClr>
                <a:schemeClr val="accent1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Founder effect</a:t>
            </a:r>
          </a:p>
          <a:p>
            <a:pPr lvl="8">
              <a:buClr>
                <a:schemeClr val="accent1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Bottleneck effect</a:t>
            </a:r>
          </a:p>
          <a:p>
            <a:pPr lvl="8">
              <a:buClr>
                <a:schemeClr val="accent1"/>
              </a:buClr>
            </a:pPr>
            <a:endParaRPr lang="en-US" sz="2800" dirty="0" smtClean="0">
              <a:solidFill>
                <a:schemeClr val="accent1"/>
              </a:solidFill>
            </a:endParaRPr>
          </a:p>
          <a:p>
            <a:pPr lvl="2">
              <a:buClr>
                <a:schemeClr val="accent1"/>
              </a:buClr>
            </a:pPr>
            <a:r>
              <a:rPr lang="en-US" sz="1400" dirty="0" smtClean="0">
                <a:solidFill>
                  <a:schemeClr val="accent1"/>
                </a:solidFill>
                <a:hlinkClick r:id="rId3"/>
              </a:rPr>
              <a:t>Berkeley – Understanding Evolution Bottlenecks and founder effects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76" y="1219200"/>
            <a:ext cx="8759952" cy="4735549"/>
            <a:chOff x="-76200" y="1066800"/>
            <a:chExt cx="9307460" cy="5043397"/>
          </a:xfrm>
        </p:grpSpPr>
        <p:pic>
          <p:nvPicPr>
            <p:cNvPr id="1280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6200" y="1066800"/>
              <a:ext cx="9296847" cy="11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6200" y="2209800"/>
              <a:ext cx="9296851" cy="1395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6200" y="3581400"/>
              <a:ext cx="9296851" cy="1395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0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65590" y="4976598"/>
              <a:ext cx="9296850" cy="1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Effect</a:t>
            </a:r>
            <a:endParaRPr lang="en-US" dirty="0"/>
          </a:p>
        </p:txBody>
      </p:sp>
      <p:pic>
        <p:nvPicPr>
          <p:cNvPr id="1026" name="Picture 2" descr="http://legacy.hopkinsville.kctcs.edu/sitecore/instructors/Jason-Arnold/VLI/Module%203/Module3Evolution/f15-08_bottleneck_effec_c.jpg"/>
          <p:cNvPicPr>
            <a:picLocks noChangeAspect="1" noChangeArrowheads="1"/>
          </p:cNvPicPr>
          <p:nvPr/>
        </p:nvPicPr>
        <p:blipFill>
          <a:blip r:embed="rId3" cstate="print"/>
          <a:srcRect t="6667" r="17000"/>
          <a:stretch>
            <a:fillRect/>
          </a:stretch>
        </p:blipFill>
        <p:spPr bwMode="auto">
          <a:xfrm>
            <a:off x="1295400" y="987552"/>
            <a:ext cx="6663315" cy="56196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at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where mutations have occurred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experiencing gene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that has experienced the founder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that has experienced the bottleneck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that has experienced natural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that has experienced non-random mating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Strawfish</a:t>
            </a:r>
            <a:r>
              <a:rPr lang="en-US" dirty="0" smtClean="0"/>
              <a:t> and Population Genetics labs as a template</a:t>
            </a:r>
          </a:p>
          <a:p>
            <a:r>
              <a:rPr lang="en-US" dirty="0" smtClean="0"/>
              <a:t>Using the beads provided, design a lab that would simulate your lab groups’ assigned condition and its effect over time</a:t>
            </a:r>
          </a:p>
          <a:p>
            <a:r>
              <a:rPr lang="en-US" dirty="0" smtClean="0"/>
              <a:t>Determine logical number of generations (pop size is 10)</a:t>
            </a:r>
          </a:p>
          <a:p>
            <a:r>
              <a:rPr lang="en-US" dirty="0"/>
              <a:t>Set up a </a:t>
            </a:r>
            <a:r>
              <a:rPr lang="en-US" dirty="0" smtClean="0"/>
              <a:t>control (Round 1) </a:t>
            </a:r>
            <a:r>
              <a:rPr lang="en-US" dirty="0"/>
              <a:t>and figure out what your H-W Equilibrium allele frequencies should </a:t>
            </a:r>
            <a:r>
              <a:rPr lang="en-US" dirty="0" smtClean="0"/>
              <a:t>be (How does this correspond to a null hypothesis?)</a:t>
            </a:r>
          </a:p>
          <a:p>
            <a:r>
              <a:rPr lang="en-US" dirty="0" smtClean="0"/>
              <a:t>Check </a:t>
            </a:r>
            <a:r>
              <a:rPr lang="en-US" dirty="0"/>
              <a:t>with me to make sure </a:t>
            </a:r>
            <a:r>
              <a:rPr lang="en-US" dirty="0" smtClean="0"/>
              <a:t>your design is appropriate before proceeding!</a:t>
            </a:r>
          </a:p>
          <a:p>
            <a:r>
              <a:rPr lang="en-US" dirty="0" smtClean="0"/>
              <a:t>Run </a:t>
            </a:r>
            <a:r>
              <a:rPr lang="en-US" dirty="0"/>
              <a:t>your experiment and collect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you collect data, only pull 10 </a:t>
            </a:r>
            <a:r>
              <a:rPr lang="en-US" dirty="0" smtClean="0"/>
              <a:t>individuals per round.  </a:t>
            </a:r>
            <a:r>
              <a:rPr lang="en-US" dirty="0"/>
              <a:t>The rest </a:t>
            </a:r>
            <a:r>
              <a:rPr lang="en-US" dirty="0" smtClean="0"/>
              <a:t>die.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your new population based on the frequencies of each allele </a:t>
            </a:r>
          </a:p>
          <a:p>
            <a:r>
              <a:rPr lang="en-US" dirty="0"/>
              <a:t>Run a chi-square analysis and determine whether or not to reject your </a:t>
            </a:r>
            <a:r>
              <a:rPr lang="en-US" dirty="0" smtClean="0"/>
              <a:t>null hypothesis</a:t>
            </a:r>
            <a:endParaRPr lang="en-US" dirty="0"/>
          </a:p>
          <a:p>
            <a:r>
              <a:rPr lang="en-US" dirty="0"/>
              <a:t>Be able to explain your results to the class</a:t>
            </a:r>
            <a:r>
              <a:rPr lang="en-US" dirty="0" smtClean="0"/>
              <a:t>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2286000"/>
          <a:ext cx="7600158" cy="1727554"/>
        </p:xfrm>
        <a:graphic>
          <a:graphicData uri="http://schemas.openxmlformats.org/drawingml/2006/table">
            <a:tbl>
              <a:tblPr/>
              <a:tblGrid>
                <a:gridCol w="1266693"/>
                <a:gridCol w="1266693"/>
                <a:gridCol w="1266693"/>
                <a:gridCol w="1266693"/>
                <a:gridCol w="1266693"/>
                <a:gridCol w="1266693"/>
              </a:tblGrid>
              <a:tr h="691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Outcomes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Expected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(e)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Observed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(o)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latin typeface="Times New Roman"/>
                          <a:ea typeface="Times New Roman"/>
                          <a:cs typeface="Times New Roman"/>
                        </a:rPr>
                        <a:t>o-e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latin typeface="Times New Roman"/>
                          <a:ea typeface="Times New Roman"/>
                          <a:cs typeface="Times New Roman"/>
                        </a:rPr>
                        <a:t>(o-e)</a:t>
                      </a:r>
                      <a:r>
                        <a:rPr lang="en-US" sz="1100" b="1" i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sng">
                          <a:latin typeface="Times New Roman"/>
                          <a:ea typeface="Times New Roman"/>
                          <a:cs typeface="Times New Roman"/>
                        </a:rPr>
                        <a:t>(o-e)</a:t>
                      </a:r>
                      <a:r>
                        <a:rPr lang="en-US" sz="1100" b="1" i="1" u="sng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5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5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5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10400" y="4114800"/>
            <a:ext cx="1295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= sum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447800"/>
            <a:ext cx="3883152" cy="75895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Chi Square Formula and Table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6" name="Picture 2" descr="http://faculty.southwest.tn.edu/jiwilliams/proba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7027"/>
            <a:ext cx="9144000" cy="4420973"/>
          </a:xfrm>
          <a:prstGeom prst="rect">
            <a:avLst/>
          </a:prstGeom>
          <a:noFill/>
        </p:spPr>
      </p:pic>
      <p:pic>
        <p:nvPicPr>
          <p:cNvPr id="129028" name="Picture 4" descr="http://ts3.mm.bing.net/th?id=H.4574566187272498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41" y="0"/>
            <a:ext cx="4380359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343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Georgia</vt:lpstr>
      <vt:lpstr>Times New Roman</vt:lpstr>
      <vt:lpstr>Wingdings</vt:lpstr>
      <vt:lpstr>Wingdings 2</vt:lpstr>
      <vt:lpstr>Civic</vt:lpstr>
      <vt:lpstr>What Is Genetic Drift?</vt:lpstr>
      <vt:lpstr>Genetic Drift: Chance Change              A common misconception about evolution is that the features of organisms have evolved due to random chance alone </vt:lpstr>
      <vt:lpstr>Genetic Drift: Changes due to chance events</vt:lpstr>
      <vt:lpstr>Founder Effect</vt:lpstr>
      <vt:lpstr>Bottleneck Effect</vt:lpstr>
      <vt:lpstr>7 scenarios</vt:lpstr>
      <vt:lpstr>Design your experiment!</vt:lpstr>
      <vt:lpstr>Sample Table</vt:lpstr>
      <vt:lpstr>Chi Square Formula and Table</vt:lpstr>
    </vt:vector>
  </TitlesOfParts>
  <Company>Community High School District 117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Drift: Chance Change  A common conception about evolution is that the features of an organism have evolved due to random changes</dc:title>
  <dc:creator>District 117</dc:creator>
  <cp:lastModifiedBy>Microsoft Office User</cp:lastModifiedBy>
  <cp:revision>18</cp:revision>
  <dcterms:created xsi:type="dcterms:W3CDTF">2012-11-28T20:36:41Z</dcterms:created>
  <dcterms:modified xsi:type="dcterms:W3CDTF">2017-01-24T15:17:10Z</dcterms:modified>
</cp:coreProperties>
</file>