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0" r:id="rId8"/>
    <p:sldId id="266" r:id="rId9"/>
    <p:sldId id="265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36C170A-3DC8-4F05-AD46-1BC2D3D2CA84}" type="datetimeFigureOut">
              <a:rPr lang="en-US" smtClean="0"/>
              <a:pPr/>
              <a:t>11/24/2013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873E143-B056-432B-8013-78419EAD0E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170A-3DC8-4F05-AD46-1BC2D3D2CA84}" type="datetimeFigureOut">
              <a:rPr lang="en-US" smtClean="0"/>
              <a:pPr/>
              <a:t>11/24/2013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3E143-B056-432B-8013-78419EAD0E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170A-3DC8-4F05-AD46-1BC2D3D2CA84}" type="datetimeFigureOut">
              <a:rPr lang="en-US" smtClean="0"/>
              <a:pPr/>
              <a:t>11/24/2013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3E143-B056-432B-8013-78419EAD0E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170A-3DC8-4F05-AD46-1BC2D3D2CA84}" type="datetimeFigureOut">
              <a:rPr lang="en-US" smtClean="0"/>
              <a:pPr/>
              <a:t>11/24/2013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3E143-B056-432B-8013-78419EAD0E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170A-3DC8-4F05-AD46-1BC2D3D2CA84}" type="datetimeFigureOut">
              <a:rPr lang="en-US" smtClean="0"/>
              <a:pPr/>
              <a:t>11/24/2013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3E143-B056-432B-8013-78419EAD0E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170A-3DC8-4F05-AD46-1BC2D3D2CA84}" type="datetimeFigureOut">
              <a:rPr lang="en-US" smtClean="0"/>
              <a:pPr/>
              <a:t>11/24/2013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3E143-B056-432B-8013-78419EAD0E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36C170A-3DC8-4F05-AD46-1BC2D3D2CA84}" type="datetimeFigureOut">
              <a:rPr lang="en-US" smtClean="0"/>
              <a:pPr/>
              <a:t>11/24/2013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73E143-B056-432B-8013-78419EAD0E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36C170A-3DC8-4F05-AD46-1BC2D3D2CA84}" type="datetimeFigureOut">
              <a:rPr lang="en-US" smtClean="0"/>
              <a:pPr/>
              <a:t>11/24/2013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873E143-B056-432B-8013-78419EAD0E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170A-3DC8-4F05-AD46-1BC2D3D2CA84}" type="datetimeFigureOut">
              <a:rPr lang="en-US" smtClean="0"/>
              <a:pPr/>
              <a:t>11/24/2013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3E143-B056-432B-8013-78419EAD0E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170A-3DC8-4F05-AD46-1BC2D3D2CA84}" type="datetimeFigureOut">
              <a:rPr lang="en-US" smtClean="0"/>
              <a:pPr/>
              <a:t>11/24/2013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3E143-B056-432B-8013-78419EAD0E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170A-3DC8-4F05-AD46-1BC2D3D2CA84}" type="datetimeFigureOut">
              <a:rPr lang="en-US" smtClean="0"/>
              <a:pPr/>
              <a:t>11/24/2013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3E143-B056-432B-8013-78419EAD0E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36C170A-3DC8-4F05-AD46-1BC2D3D2CA84}" type="datetimeFigureOut">
              <a:rPr lang="en-US" smtClean="0"/>
              <a:pPr/>
              <a:t>11/24/2013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873E143-B056-432B-8013-78419EAD0E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funnycorner.net/funny-pictures/4782/Natural-Selection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google.com/imgres?imgurl=http://users.aristotle.net/~swarmack/hodgraph2/whlion6.JPG&amp;imgrefurl=http://users.aristotle.net/~swarmack/whitlion.html&amp;h=298&amp;w=304&amp;sz=36&amp;hl=en&amp;start=6&amp;tbnid=EOZecWbok3i6BM:&amp;tbnh=114&amp;tbnw=116&amp;prev=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Population Genetics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Hardy-Weinberg Equilibrium and Equations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conditions can alter Hardy Weinberg equilibrium?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2) </a:t>
            </a:r>
            <a:r>
              <a:rPr lang="en-US" b="1" dirty="0" smtClean="0"/>
              <a:t>Gene Flow </a:t>
            </a:r>
            <a:r>
              <a:rPr lang="en-US" b="1" dirty="0" smtClean="0"/>
              <a:t>- </a:t>
            </a:r>
            <a:r>
              <a:rPr lang="en-US" dirty="0" smtClean="0"/>
              <a:t>migration </a:t>
            </a:r>
            <a:r>
              <a:rPr lang="en-US" dirty="0" smtClean="0"/>
              <a:t>of individuals </a:t>
            </a:r>
            <a:r>
              <a:rPr lang="en-US" dirty="0" smtClean="0"/>
              <a:t>into </a:t>
            </a:r>
            <a:r>
              <a:rPr lang="en-US" dirty="0" smtClean="0"/>
              <a:t>or out </a:t>
            </a:r>
            <a:r>
              <a:rPr lang="en-US" dirty="0" smtClean="0"/>
              <a:t>of </a:t>
            </a:r>
            <a:r>
              <a:rPr lang="en-US" dirty="0" smtClean="0"/>
              <a:t>the </a:t>
            </a:r>
            <a:r>
              <a:rPr lang="en-US" dirty="0"/>
              <a:t>population changes the </a:t>
            </a:r>
            <a:r>
              <a:rPr lang="en-US" dirty="0" smtClean="0"/>
              <a:t>frequency </a:t>
            </a:r>
            <a:r>
              <a:rPr lang="en-US" dirty="0"/>
              <a:t>of alleles in a gene </a:t>
            </a:r>
            <a:r>
              <a:rPr lang="en-US" dirty="0" smtClean="0"/>
              <a:t>pool (total alleles in the population)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 descr="http://evolution.berkeley.edu/evosite/evo101/images/geneflow_beetl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5366" y="4191000"/>
            <a:ext cx="5925109" cy="2381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conditions can alter Hardy Weinberg equilibrium?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4648200" cy="4608576"/>
          </a:xfrm>
        </p:spPr>
        <p:txBody>
          <a:bodyPr/>
          <a:lstStyle/>
          <a:p>
            <a:r>
              <a:rPr lang="en-US" b="1" dirty="0" smtClean="0"/>
              <a:t>3) Mating is NOT </a:t>
            </a:r>
            <a:r>
              <a:rPr lang="en-US" b="1" dirty="0" smtClean="0"/>
              <a:t>random - </a:t>
            </a:r>
            <a:r>
              <a:rPr lang="en-US" dirty="0" smtClean="0"/>
              <a:t>individuals DO NOT </a:t>
            </a:r>
            <a:r>
              <a:rPr lang="en-US" dirty="0" smtClean="0"/>
              <a:t>pair by </a:t>
            </a:r>
            <a:r>
              <a:rPr lang="en-US" dirty="0" smtClean="0"/>
              <a:t>chance. Selecting </a:t>
            </a:r>
            <a:r>
              <a:rPr lang="en-US" dirty="0" smtClean="0"/>
              <a:t>mates based on their genetics will alter the </a:t>
            </a:r>
            <a:r>
              <a:rPr lang="en-US" dirty="0" smtClean="0"/>
              <a:t>allele frequencies </a:t>
            </a:r>
            <a:r>
              <a:rPr lang="en-US" dirty="0" smtClean="0"/>
              <a:t>in a gene pool.  </a:t>
            </a:r>
          </a:p>
          <a:p>
            <a:endParaRPr lang="en-US" dirty="0"/>
          </a:p>
        </p:txBody>
      </p:sp>
      <p:pic>
        <p:nvPicPr>
          <p:cNvPr id="3074" name="Picture 2" descr="http://www.bio.miami.edu/dana/pix/assortative_ma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219200"/>
            <a:ext cx="3499055" cy="48209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conditions can alter Hardy Weinberg equilibrium?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3886200" cy="4303776"/>
          </a:xfrm>
        </p:spPr>
        <p:txBody>
          <a:bodyPr>
            <a:normAutofit/>
          </a:bodyPr>
          <a:lstStyle/>
          <a:p>
            <a:r>
              <a:rPr lang="en-US" dirty="0" smtClean="0"/>
              <a:t>4) </a:t>
            </a:r>
            <a:r>
              <a:rPr lang="en-US" b="1" dirty="0" smtClean="0"/>
              <a:t>A small population. </a:t>
            </a:r>
            <a:r>
              <a:rPr lang="en-US" dirty="0" smtClean="0"/>
              <a:t>Small populations can lead to a phenomenon called genetic drift in which random chance can cause the allele frequencies to change. </a:t>
            </a:r>
          </a:p>
          <a:p>
            <a:endParaRPr lang="en-US" dirty="0"/>
          </a:p>
        </p:txBody>
      </p:sp>
      <p:pic>
        <p:nvPicPr>
          <p:cNvPr id="2050" name="Picture 2" descr="http://i.telegraph.co.uk/telegraph/multimedia/archive/00796/crowded-britain_796405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286000"/>
            <a:ext cx="4191000" cy="2619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/>
              <a:t>What conditions can alter Hardy Weinberg equilibrium?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2895600" cy="4608576"/>
          </a:xfrm>
        </p:spPr>
        <p:txBody>
          <a:bodyPr/>
          <a:lstStyle/>
          <a:p>
            <a:r>
              <a:rPr lang="en-US" dirty="0" smtClean="0"/>
              <a:t>5) </a:t>
            </a:r>
            <a:r>
              <a:rPr lang="en-US" b="1" dirty="0" smtClean="0"/>
              <a:t>A Mode of Selection</a:t>
            </a:r>
            <a:r>
              <a:rPr lang="en-US" b="1" dirty="0"/>
              <a:t> </a:t>
            </a:r>
            <a:r>
              <a:rPr lang="en-US" b="1" dirty="0" smtClean="0"/>
              <a:t>-</a:t>
            </a:r>
            <a:r>
              <a:rPr lang="en-US" b="1" dirty="0" smtClean="0"/>
              <a:t> </a:t>
            </a:r>
            <a:r>
              <a:rPr lang="en-US" dirty="0" smtClean="0"/>
              <a:t>Any </a:t>
            </a:r>
            <a:r>
              <a:rPr lang="en-US" dirty="0" smtClean="0"/>
              <a:t>selection for or against </a:t>
            </a:r>
            <a:r>
              <a:rPr lang="en-US" dirty="0" smtClean="0"/>
              <a:t>alleles will </a:t>
            </a:r>
            <a:r>
              <a:rPr lang="en-US" dirty="0" smtClean="0"/>
              <a:t>alter their frequencies in a population.</a:t>
            </a:r>
          </a:p>
          <a:p>
            <a:endParaRPr lang="en-US" dirty="0"/>
          </a:p>
        </p:txBody>
      </p:sp>
      <p:pic>
        <p:nvPicPr>
          <p:cNvPr id="1026" name="Picture 2" descr="Natural Selection">
            <a:hlinkClick r:id="rId2" tooltip="Natural Selection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2286000"/>
            <a:ext cx="5048250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these 5 </a:t>
            </a:r>
            <a:r>
              <a:rPr lang="en-US" dirty="0"/>
              <a:t>a</a:t>
            </a:r>
            <a:r>
              <a:rPr lang="en-US" dirty="0" smtClean="0"/>
              <a:t>ssumptions valid?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If most of the H-W assumptions are not realistic, why do we bother?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Allows us to establish a baseline of comparison and helps determine which assumption(s) is/are NOT being met and are driving the evolution of </a:t>
            </a:r>
            <a:r>
              <a:rPr lang="en-US" smtClean="0"/>
              <a:t>the population.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73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Hardy-Weinberg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6248400" cy="4303776"/>
          </a:xfrm>
        </p:spPr>
        <p:txBody>
          <a:bodyPr/>
          <a:lstStyle/>
          <a:p>
            <a:r>
              <a:rPr lang="en-US" dirty="0" smtClean="0"/>
              <a:t>The unifying concept of population genetics is the Hardy-Weinberg Law (named after the two scientists who simultaneously discovered the law). </a:t>
            </a:r>
          </a:p>
          <a:p>
            <a:endParaRPr lang="en-US" dirty="0" smtClean="0"/>
          </a:p>
          <a:p>
            <a:r>
              <a:rPr lang="en-US" dirty="0" smtClean="0"/>
              <a:t>1) The law predicts how gene frequencies will be transmitted from generation to generation.</a:t>
            </a:r>
            <a:endParaRPr lang="en-US" dirty="0"/>
          </a:p>
        </p:txBody>
      </p:sp>
      <p:pic>
        <p:nvPicPr>
          <p:cNvPr id="7172" name="Picture 4" descr="http://www.bioquest.org/products/auth_images/209_hardy_weinbe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1828800"/>
            <a:ext cx="1409700" cy="4114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Hardy-Weinberg Equilibrium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2) The two scientists showed that genotype frequencies in a population tend to remain the same from generation to generation </a:t>
            </a:r>
            <a:r>
              <a:rPr lang="en-US" i="1" dirty="0" smtClean="0">
                <a:solidFill>
                  <a:srgbClr val="FF0000"/>
                </a:solidFill>
              </a:rPr>
              <a:t>under </a:t>
            </a:r>
            <a:r>
              <a:rPr lang="en-US" i="1" dirty="0" smtClean="0">
                <a:solidFill>
                  <a:srgbClr val="FF0000"/>
                </a:solidFill>
              </a:rPr>
              <a:t>certain </a:t>
            </a:r>
            <a:r>
              <a:rPr lang="en-US" i="1" dirty="0" smtClean="0">
                <a:solidFill>
                  <a:srgbClr val="FF0000"/>
                </a:solidFill>
              </a:rPr>
              <a:t>conditions</a:t>
            </a:r>
            <a:r>
              <a:rPr lang="en-US" dirty="0" smtClean="0"/>
              <a:t>.  </a:t>
            </a:r>
            <a:r>
              <a:rPr lang="en-US" dirty="0" smtClean="0"/>
              <a:t>This is called </a:t>
            </a:r>
            <a:r>
              <a:rPr lang="en-US" b="1" u="sng" dirty="0" smtClean="0"/>
              <a:t>equilibrium</a:t>
            </a:r>
          </a:p>
          <a:p>
            <a:endParaRPr lang="en-US" dirty="0" smtClean="0"/>
          </a:p>
          <a:p>
            <a:endParaRPr lang="en-US" sz="1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3) The Hardy-Weinberg model consists of two equations: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one </a:t>
            </a:r>
            <a:r>
              <a:rPr lang="en-US" dirty="0" smtClean="0">
                <a:solidFill>
                  <a:schemeClr val="tx1"/>
                </a:solidFill>
              </a:rPr>
              <a:t>calculates </a:t>
            </a:r>
            <a:r>
              <a:rPr lang="en-US" i="1" dirty="0" smtClean="0">
                <a:solidFill>
                  <a:srgbClr val="00B0F0"/>
                </a:solidFill>
              </a:rPr>
              <a:t>allele</a:t>
            </a:r>
            <a:r>
              <a:rPr lang="en-US" dirty="0" smtClean="0">
                <a:solidFill>
                  <a:schemeClr val="tx1"/>
                </a:solidFill>
              </a:rPr>
              <a:t> frequencies </a:t>
            </a:r>
            <a:r>
              <a:rPr lang="en-US" dirty="0" smtClean="0">
                <a:solidFill>
                  <a:srgbClr val="FF0000"/>
                </a:solidFill>
              </a:rPr>
              <a:t>(e.g. A or a)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Clr>
                <a:srgbClr val="DD8047"/>
              </a:buClr>
            </a:pPr>
            <a:r>
              <a:rPr lang="en-US" dirty="0" smtClean="0">
                <a:solidFill>
                  <a:schemeClr val="tx1"/>
                </a:solidFill>
              </a:rPr>
              <a:t> one </a:t>
            </a:r>
            <a:r>
              <a:rPr lang="en-US" dirty="0" smtClean="0">
                <a:solidFill>
                  <a:schemeClr val="tx1"/>
                </a:solidFill>
              </a:rPr>
              <a:t>calculates </a:t>
            </a:r>
            <a:r>
              <a:rPr lang="en-US" i="1" dirty="0" smtClean="0">
                <a:solidFill>
                  <a:srgbClr val="00B0F0"/>
                </a:solidFill>
              </a:rPr>
              <a:t>genotype</a:t>
            </a:r>
            <a:r>
              <a:rPr lang="en-US" dirty="0" smtClean="0">
                <a:solidFill>
                  <a:schemeClr val="tx1"/>
                </a:solidFill>
              </a:rPr>
              <a:t> frequencies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dirty="0">
                <a:solidFill>
                  <a:srgbClr val="FF0000"/>
                </a:solidFill>
              </a:rPr>
              <a:t> (e.g. </a:t>
            </a:r>
            <a:r>
              <a:rPr lang="en-US" dirty="0" smtClean="0">
                <a:solidFill>
                  <a:srgbClr val="FF0000"/>
                </a:solidFill>
              </a:rPr>
              <a:t>AA, </a:t>
            </a:r>
            <a:r>
              <a:rPr lang="en-US" dirty="0" err="1" smtClean="0">
                <a:solidFill>
                  <a:srgbClr val="FF0000"/>
                </a:solidFill>
              </a:rPr>
              <a:t>Aa</a:t>
            </a:r>
            <a:r>
              <a:rPr lang="en-US" dirty="0" smtClean="0">
                <a:solidFill>
                  <a:srgbClr val="FF0000"/>
                </a:solidFill>
              </a:rPr>
              <a:t> or </a:t>
            </a:r>
            <a:r>
              <a:rPr lang="en-US" dirty="0" err="1" smtClean="0">
                <a:solidFill>
                  <a:srgbClr val="FF0000"/>
                </a:solidFill>
              </a:rPr>
              <a:t>aa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Because we are dealing with frequencies, both equations must add up to </a:t>
            </a:r>
            <a:r>
              <a:rPr lang="en-US" dirty="0" smtClean="0">
                <a:solidFill>
                  <a:schemeClr val="tx1"/>
                </a:solidFill>
              </a:rPr>
              <a:t>1 or 100%.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7924800" cy="4325112"/>
          </a:xfrm>
        </p:spPr>
        <p:txBody>
          <a:bodyPr>
            <a:normAutofit/>
          </a:bodyPr>
          <a:lstStyle/>
          <a:p>
            <a:r>
              <a:rPr lang="en-US" dirty="0" smtClean="0"/>
              <a:t>4) The frequency  of dominant allele + the frequency of recessive allele will = 1</a:t>
            </a:r>
          </a:p>
          <a:p>
            <a:endParaRPr lang="en-US" dirty="0" smtClean="0"/>
          </a:p>
          <a:p>
            <a:pPr lvl="8"/>
            <a:r>
              <a:rPr lang="en-US" sz="3600" i="1" dirty="0" smtClean="0">
                <a:solidFill>
                  <a:schemeClr val="tx1"/>
                </a:solidFill>
              </a:rPr>
              <a:t>p </a:t>
            </a:r>
            <a:r>
              <a:rPr lang="en-US" sz="3600" dirty="0" smtClean="0">
                <a:solidFill>
                  <a:schemeClr val="tx1"/>
                </a:solidFill>
              </a:rPr>
              <a:t>+</a:t>
            </a:r>
            <a:r>
              <a:rPr lang="en-US" sz="3600" i="1" dirty="0" smtClean="0">
                <a:solidFill>
                  <a:schemeClr val="tx1"/>
                </a:solidFill>
              </a:rPr>
              <a:t> q </a:t>
            </a:r>
            <a:r>
              <a:rPr lang="en-US" sz="3600" dirty="0" smtClean="0">
                <a:solidFill>
                  <a:schemeClr val="tx1"/>
                </a:solidFill>
              </a:rPr>
              <a:t>= 1</a:t>
            </a:r>
          </a:p>
          <a:p>
            <a:pPr lvl="8"/>
            <a:endParaRPr lang="en-US" sz="3600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5) p= frequency of the dominant </a:t>
            </a:r>
            <a:r>
              <a:rPr lang="en-US" dirty="0" smtClean="0"/>
              <a:t>allele (</a:t>
            </a:r>
            <a:r>
              <a:rPr lang="en-US" dirty="0" smtClean="0">
                <a:solidFill>
                  <a:srgbClr val="FF0000"/>
                </a:solidFill>
              </a:rPr>
              <a:t>e.g. A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5) q= frequency of the recessive </a:t>
            </a:r>
            <a:r>
              <a:rPr lang="en-US" dirty="0" smtClean="0"/>
              <a:t>allele (</a:t>
            </a:r>
            <a:r>
              <a:rPr lang="en-US" dirty="0" smtClean="0">
                <a:solidFill>
                  <a:srgbClr val="FF0000"/>
                </a:solidFill>
              </a:rPr>
              <a:t>e.g. a</a:t>
            </a:r>
            <a:r>
              <a:rPr lang="en-US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305800" cy="224637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6) Equation #2 predicts the frequencies of genotypes in a population</a:t>
            </a:r>
          </a:p>
          <a:p>
            <a:endParaRPr lang="en-US" dirty="0" smtClean="0"/>
          </a:p>
          <a:p>
            <a:pPr lvl="8">
              <a:buNone/>
            </a:pPr>
            <a:r>
              <a:rPr lang="en-US" sz="3100" i="1" dirty="0" smtClean="0">
                <a:solidFill>
                  <a:schemeClr val="tx1"/>
                </a:solidFill>
              </a:rPr>
              <a:t>p</a:t>
            </a:r>
            <a:r>
              <a:rPr lang="en-US" sz="3100" baseline="30000" dirty="0" smtClean="0">
                <a:solidFill>
                  <a:schemeClr val="tx1"/>
                </a:solidFill>
              </a:rPr>
              <a:t>2</a:t>
            </a:r>
            <a:r>
              <a:rPr lang="en-US" sz="3100" dirty="0" smtClean="0">
                <a:solidFill>
                  <a:schemeClr val="tx1"/>
                </a:solidFill>
              </a:rPr>
              <a:t>+ 2</a:t>
            </a:r>
            <a:r>
              <a:rPr lang="en-US" sz="3100" i="1" dirty="0" smtClean="0">
                <a:solidFill>
                  <a:schemeClr val="tx1"/>
                </a:solidFill>
              </a:rPr>
              <a:t>pq</a:t>
            </a:r>
            <a:r>
              <a:rPr lang="en-US" sz="3100" dirty="0" smtClean="0">
                <a:solidFill>
                  <a:schemeClr val="tx1"/>
                </a:solidFill>
              </a:rPr>
              <a:t> + </a:t>
            </a:r>
            <a:r>
              <a:rPr lang="en-US" sz="3100" i="1" dirty="0" smtClean="0">
                <a:solidFill>
                  <a:schemeClr val="tx1"/>
                </a:solidFill>
              </a:rPr>
              <a:t>q</a:t>
            </a:r>
            <a:r>
              <a:rPr lang="en-US" sz="3100" baseline="30000" dirty="0" smtClean="0">
                <a:solidFill>
                  <a:schemeClr val="tx1"/>
                </a:solidFill>
              </a:rPr>
              <a:t>2</a:t>
            </a:r>
            <a:r>
              <a:rPr lang="en-US" sz="3100" dirty="0" smtClean="0">
                <a:solidFill>
                  <a:schemeClr val="tx1"/>
                </a:solidFill>
              </a:rPr>
              <a:t> = 1</a:t>
            </a:r>
          </a:p>
          <a:p>
            <a:pPr lvl="8">
              <a:buNone/>
            </a:pPr>
            <a:r>
              <a:rPr lang="en-US" sz="3100" i="1" dirty="0" smtClean="0">
                <a:solidFill>
                  <a:schemeClr val="tx1"/>
                </a:solidFill>
              </a:rPr>
              <a:t>	</a:t>
            </a:r>
            <a:endParaRPr lang="en-US" sz="3100" dirty="0" smtClean="0">
              <a:solidFill>
                <a:schemeClr val="tx1"/>
              </a:solidFill>
            </a:endParaRPr>
          </a:p>
        </p:txBody>
      </p:sp>
      <p:pic>
        <p:nvPicPr>
          <p:cNvPr id="12" name="Picture 2" descr="http://www.bioquest.org/products/eqn_images/209_pshardy_eq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2638" y="2676524"/>
            <a:ext cx="3038475" cy="2200276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47173" y="4876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7)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555" y="4800600"/>
            <a:ext cx="53930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979528" y="4876800"/>
            <a:ext cx="25930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(e.g. AA)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(e.g. </a:t>
            </a:r>
            <a:r>
              <a:rPr lang="en-US" sz="2000" b="1" dirty="0" err="1" smtClean="0">
                <a:solidFill>
                  <a:srgbClr val="FF0000"/>
                </a:solidFill>
              </a:rPr>
              <a:t>Aa</a:t>
            </a:r>
            <a:r>
              <a:rPr lang="en-US" sz="20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(e.g. </a:t>
            </a:r>
            <a:r>
              <a:rPr lang="en-US" sz="2000" b="1" dirty="0" err="1" smtClean="0">
                <a:solidFill>
                  <a:srgbClr val="FF0000"/>
                </a:solidFill>
              </a:rPr>
              <a:t>aa</a:t>
            </a:r>
            <a:r>
              <a:rPr lang="en-US" sz="2000" b="1" dirty="0" smtClean="0">
                <a:solidFill>
                  <a:srgbClr val="FF0000"/>
                </a:solidFill>
              </a:rPr>
              <a:t>)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lions the allele for the albino trait is recessive over the normal tawny-striped coloration. A sample of 100 wild lions was examined, and it was determined that 9 of these lions were white (</a:t>
            </a:r>
            <a:r>
              <a:rPr lang="en-US" dirty="0" err="1" smtClean="0"/>
              <a:t>aa</a:t>
            </a:r>
            <a:r>
              <a:rPr lang="en-US" dirty="0" smtClean="0"/>
              <a:t>). How many lions in this population would you expect to be heterozygous for the albino trait? How many homozygous and tawny colored?</a:t>
            </a:r>
            <a:endParaRPr lang="en-US" dirty="0"/>
          </a:p>
        </p:txBody>
      </p:sp>
      <p:pic>
        <p:nvPicPr>
          <p:cNvPr id="4" name="Picture 2" descr="http://tbn0.google.com/images?q=tbn:EOZecWbok3i6BM:http://users.aristotle.net/~swarmack/hodgraph2/whlion6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28600"/>
            <a:ext cx="2136274" cy="20994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 nearly all H-W problems, 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q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 is the starting point!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conditions can alter Hardy Weinberg equilibrium?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3505200" cy="4303776"/>
          </a:xfrm>
        </p:spPr>
        <p:txBody>
          <a:bodyPr>
            <a:normAutofit/>
          </a:bodyPr>
          <a:lstStyle/>
          <a:p>
            <a:r>
              <a:rPr lang="en-US" dirty="0" smtClean="0"/>
              <a:t>1) </a:t>
            </a:r>
            <a:r>
              <a:rPr lang="en-US" b="1" dirty="0" smtClean="0"/>
              <a:t>Mutations </a:t>
            </a:r>
            <a:r>
              <a:rPr lang="en-US" b="1" dirty="0" smtClean="0"/>
              <a:t>Happen </a:t>
            </a:r>
            <a:r>
              <a:rPr lang="en-US" b="1" dirty="0" smtClean="0"/>
              <a:t>– </a:t>
            </a:r>
            <a:r>
              <a:rPr lang="en-US" dirty="0" smtClean="0"/>
              <a:t>and they produce </a:t>
            </a:r>
            <a:r>
              <a:rPr lang="en-US" dirty="0" smtClean="0"/>
              <a:t>new alleles </a:t>
            </a:r>
            <a:r>
              <a:rPr lang="en-US" dirty="0" smtClean="0"/>
              <a:t>that enter </a:t>
            </a:r>
            <a:r>
              <a:rPr lang="en-US" dirty="0" smtClean="0"/>
              <a:t>the population. </a:t>
            </a:r>
          </a:p>
          <a:p>
            <a:endParaRPr lang="en-US" dirty="0"/>
          </a:p>
        </p:txBody>
      </p:sp>
      <p:pic>
        <p:nvPicPr>
          <p:cNvPr id="5122" name="Picture 2" descr="http://www.freakingnews.com/Pictures/4/Mut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2286000"/>
            <a:ext cx="4191000" cy="3143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373</TotalTime>
  <Words>507</Words>
  <Application>Microsoft Office PowerPoint</Application>
  <PresentationFormat>On-screen Show (4:3)</PresentationFormat>
  <Paragraphs>47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</vt:lpstr>
      <vt:lpstr>Population Genetics</vt:lpstr>
      <vt:lpstr>Hardy-Weinberg Law</vt:lpstr>
      <vt:lpstr>Hardy-Weinberg Equilibrium </vt:lpstr>
      <vt:lpstr>PowerPoint Presentation</vt:lpstr>
      <vt:lpstr>Equation #1</vt:lpstr>
      <vt:lpstr>Equation #2</vt:lpstr>
      <vt:lpstr>Sample Problems</vt:lpstr>
      <vt:lpstr>In nearly all H-W problems,  q2 is the starting point!</vt:lpstr>
      <vt:lpstr>What conditions can alter Hardy Weinberg equilibrium?</vt:lpstr>
      <vt:lpstr>What conditions can alter Hardy Weinberg equilibrium?</vt:lpstr>
      <vt:lpstr>What conditions can alter Hardy Weinberg equilibrium?</vt:lpstr>
      <vt:lpstr>What conditions can alter Hardy Weinberg equilibrium?</vt:lpstr>
      <vt:lpstr>What conditions can alter Hardy Weinberg equilibrium?</vt:lpstr>
      <vt:lpstr>Are these 5 assumptions valid?</vt:lpstr>
    </vt:vector>
  </TitlesOfParts>
  <Company>Community High School District 117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 Genetics</dc:title>
  <dc:creator>District 117</dc:creator>
  <cp:lastModifiedBy>Newton Family</cp:lastModifiedBy>
  <cp:revision>32</cp:revision>
  <dcterms:created xsi:type="dcterms:W3CDTF">2007-12-04T18:27:49Z</dcterms:created>
  <dcterms:modified xsi:type="dcterms:W3CDTF">2013-11-25T03:57:11Z</dcterms:modified>
</cp:coreProperties>
</file>