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79" r:id="rId4"/>
    <p:sldId id="283" r:id="rId5"/>
    <p:sldId id="286" r:id="rId6"/>
    <p:sldId id="280" r:id="rId7"/>
    <p:sldId id="281" r:id="rId8"/>
    <p:sldId id="284" r:id="rId9"/>
    <p:sldId id="285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00"/>
    <a:srgbClr val="4BB8BC"/>
    <a:srgbClr val="BBEFF4"/>
    <a:srgbClr val="7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760869-7A8C-44EC-8911-2E85AD830360}" type="datetimeFigureOut">
              <a:rPr lang="en-US" smtClean="0"/>
              <a:pPr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01CC9F6-5FD8-4714-BDC7-242D96DAF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dnalc.org/resources/animations/transformation2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886200" cy="1828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Introduction to the </a:t>
            </a:r>
            <a:r>
              <a:rPr lang="en-US" sz="36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pGLO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Lab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0" descr="GFP_Jellyfish.jpg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2" cstate="print"/>
          <a:srcRect l="5017" t="6291" r="11664" b="5206"/>
          <a:stretch>
            <a:fillRect/>
          </a:stretch>
        </p:blipFill>
        <p:spPr bwMode="auto">
          <a:xfrm>
            <a:off x="5029200" y="3124200"/>
            <a:ext cx="3505200" cy="238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pGLO_results.jpg 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124200"/>
            <a:ext cx="3048000" cy="252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324600" cy="5562600"/>
          </a:xfrm>
          <a:noFill/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FF8000"/>
                </a:solidFill>
                <a:latin typeface="Arial Black" charset="0"/>
              </a:rPr>
              <a:t>Transformation Procedure</a:t>
            </a:r>
            <a:endParaRPr lang="en-US" sz="3000" dirty="0">
              <a:solidFill>
                <a:srgbClr val="FF6600"/>
              </a:solidFill>
              <a:latin typeface="Arial Black" charset="0"/>
            </a:endParaRP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4953000" y="838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75000"/>
              </a:lnSpc>
              <a:spcBef>
                <a:spcPct val="20000"/>
              </a:spcBef>
            </a:pPr>
            <a:r>
              <a:rPr lang="en-US" sz="1800" dirty="0">
                <a:latin typeface="Arial Black" charset="0"/>
              </a:rPr>
              <a:t>Day 1</a:t>
            </a: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3048000" y="1295400"/>
            <a:ext cx="1524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269" name="Picture 18" descr="pGLO_chart1a.jpg 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13453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9" descr="pGLO_chart1b.jpg 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886200" cy="203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21"/>
          <p:cNvSpPr>
            <a:spLocks noChangeShapeType="1"/>
          </p:cNvSpPr>
          <p:nvPr/>
        </p:nvSpPr>
        <p:spPr bwMode="auto">
          <a:xfrm>
            <a:off x="4572000" y="1371600"/>
            <a:ext cx="0" cy="49530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2" name="Picture 23" descr="pGLO_chart2.jpg                                                00016E3F&#10;KSD Server                     B471509A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2"/>
          <a:stretch/>
        </p:blipFill>
        <p:spPr bwMode="auto">
          <a:xfrm>
            <a:off x="5029200" y="3962399"/>
            <a:ext cx="3886200" cy="10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29200" y="3505200"/>
            <a:ext cx="1293812" cy="533400"/>
          </a:xfrm>
          <a:noFill/>
        </p:spPr>
        <p:txBody>
          <a:bodyPr/>
          <a:lstStyle/>
          <a:p>
            <a:pPr marL="228600" indent="-228600" eaLnBrk="1" hangingPunct="1"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 Black" charset="0"/>
              </a:rPr>
              <a:t>Day 2</a:t>
            </a:r>
          </a:p>
        </p:txBody>
      </p:sp>
      <p:sp>
        <p:nvSpPr>
          <p:cNvPr id="2" name="Multiply 1"/>
          <p:cNvSpPr/>
          <p:nvPr/>
        </p:nvSpPr>
        <p:spPr>
          <a:xfrm>
            <a:off x="6934200" y="1219200"/>
            <a:ext cx="2057400" cy="2057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6934200" y="3048000"/>
            <a:ext cx="2057400" cy="2057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6781800" cy="5334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8000"/>
                </a:solidFill>
                <a:latin typeface="Arial Black" charset="0"/>
              </a:rPr>
              <a:t>What is a plasmid?</a:t>
            </a:r>
            <a:r>
              <a:rPr lang="en-US" dirty="0">
                <a:latin typeface="Arial Black" charset="0"/>
              </a:rPr>
              <a:t> 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4572000" cy="4267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200" dirty="0">
                <a:solidFill>
                  <a:schemeClr val="tx1"/>
                </a:solidFill>
                <a:latin typeface="Arial Black" charset="0"/>
              </a:rPr>
              <a:t>A circular piece of </a:t>
            </a:r>
            <a:r>
              <a:rPr lang="en-US" sz="2200" dirty="0" smtClean="0">
                <a:solidFill>
                  <a:schemeClr val="tx1"/>
                </a:solidFill>
                <a:latin typeface="Arial Black" charset="0"/>
              </a:rPr>
              <a:t>DNA found in bacteria separate from their genome</a:t>
            </a:r>
            <a:endParaRPr lang="en-US" sz="2200" dirty="0">
              <a:solidFill>
                <a:schemeClr val="tx1"/>
              </a:solidFill>
              <a:latin typeface="Arial Black" charset="0"/>
            </a:endParaRP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  <a:latin typeface="Arial Black" charset="0"/>
              </a:rPr>
              <a:t>Provides beneficial genes, such as antibiotic resistance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  <a:latin typeface="Arial Black" charset="0"/>
              </a:rPr>
              <a:t>Useful for DNA technology: splice in gene of interest, put back into bacteria to grow…VOILA…lots of copies of the gene!</a:t>
            </a:r>
            <a:endParaRPr lang="en-US" sz="2200" dirty="0">
              <a:solidFill>
                <a:schemeClr val="tx1"/>
              </a:solidFill>
              <a:latin typeface="Arial Black" charset="0"/>
            </a:endParaRPr>
          </a:p>
        </p:txBody>
      </p:sp>
      <p:pic>
        <p:nvPicPr>
          <p:cNvPr id="15364" name="Picture 1069" descr="GFP_wheel1.jpg   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upercoiled"/>
          <p:cNvPicPr>
            <a:picLocks noChangeAspect="1" noChangeArrowheads="1"/>
          </p:cNvPicPr>
          <p:nvPr/>
        </p:nvPicPr>
        <p:blipFill>
          <a:blip r:embed="rId3">
            <a:lum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25043" r="4173" b="25739"/>
          <a:stretch>
            <a:fillRect/>
          </a:stretch>
        </p:blipFill>
        <p:spPr bwMode="auto">
          <a:xfrm>
            <a:off x="6019800" y="685800"/>
            <a:ext cx="19383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99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5334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8000"/>
                </a:solidFill>
                <a:latin typeface="Arial Black" charset="0"/>
              </a:rPr>
              <a:t>What is </a:t>
            </a:r>
            <a:r>
              <a:rPr lang="en-US" dirty="0" smtClean="0">
                <a:solidFill>
                  <a:srgbClr val="FF8000"/>
                </a:solidFill>
                <a:latin typeface="Arial Black" charset="0"/>
              </a:rPr>
              <a:t>our gene of interest in this lab?</a:t>
            </a:r>
            <a:r>
              <a:rPr lang="en-US" dirty="0" smtClean="0">
                <a:latin typeface="Arial Black" charset="0"/>
              </a:rPr>
              <a:t> </a:t>
            </a:r>
            <a:endParaRPr lang="en-US" dirty="0">
              <a:latin typeface="Arial Black" charset="0"/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495800" cy="4267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200" dirty="0" smtClean="0">
                <a:solidFill>
                  <a:srgbClr val="000000"/>
                </a:solidFill>
                <a:latin typeface="Arial Black" charset="0"/>
              </a:rPr>
              <a:t>GFP = Green Fluorescent Protein</a:t>
            </a:r>
          </a:p>
          <a:p>
            <a:pPr eaLnBrk="1" hangingPunct="1"/>
            <a:r>
              <a:rPr lang="en-US" sz="2200" dirty="0" smtClean="0">
                <a:solidFill>
                  <a:srgbClr val="000000"/>
                </a:solidFill>
                <a:latin typeface="Arial Black" charset="0"/>
              </a:rPr>
              <a:t>Found in the jellyfish species </a:t>
            </a:r>
            <a:r>
              <a:rPr lang="en-US" sz="2200" i="1" dirty="0" err="1" smtClean="0">
                <a:solidFill>
                  <a:srgbClr val="000000"/>
                </a:solidFill>
                <a:latin typeface="Arial Black" charset="0"/>
              </a:rPr>
              <a:t>Aequorea</a:t>
            </a:r>
            <a:r>
              <a:rPr lang="en-US" sz="2200" i="1" dirty="0" smtClean="0">
                <a:solidFill>
                  <a:srgbClr val="000000"/>
                </a:solidFill>
                <a:latin typeface="Arial Black" charset="0"/>
              </a:rPr>
              <a:t> victoria</a:t>
            </a:r>
          </a:p>
          <a:p>
            <a:pPr eaLnBrk="1" hangingPunct="1"/>
            <a:r>
              <a:rPr lang="en-US" sz="2200" dirty="0" smtClean="0">
                <a:solidFill>
                  <a:srgbClr val="000000"/>
                </a:solidFill>
                <a:latin typeface="Arial Black" charset="0"/>
              </a:rPr>
              <a:t>Biotech company already spliced GFP gene into the </a:t>
            </a:r>
            <a:r>
              <a:rPr lang="en-US" sz="2200" dirty="0" err="1" smtClean="0">
                <a:solidFill>
                  <a:srgbClr val="000000"/>
                </a:solidFill>
                <a:latin typeface="Arial Black" charset="0"/>
              </a:rPr>
              <a:t>pGLO</a:t>
            </a:r>
            <a:r>
              <a:rPr lang="en-US" sz="2200" dirty="0" smtClean="0">
                <a:solidFill>
                  <a:srgbClr val="000000"/>
                </a:solidFill>
                <a:latin typeface="Arial Black" charset="0"/>
              </a:rPr>
              <a:t> plasmid</a:t>
            </a:r>
          </a:p>
          <a:p>
            <a:pPr eaLnBrk="1" hangingPunct="1"/>
            <a:r>
              <a:rPr lang="en-US" sz="2200" dirty="0" smtClean="0">
                <a:solidFill>
                  <a:srgbClr val="000000"/>
                </a:solidFill>
                <a:latin typeface="Arial Black" charset="0"/>
              </a:rPr>
              <a:t>We are going to put the recombinant plasmid into </a:t>
            </a:r>
            <a:r>
              <a:rPr lang="en-US" sz="2200" i="1" dirty="0" smtClean="0">
                <a:solidFill>
                  <a:srgbClr val="000000"/>
                </a:solidFill>
                <a:latin typeface="Arial Black" charset="0"/>
              </a:rPr>
              <a:t>E. coli</a:t>
            </a:r>
            <a:r>
              <a:rPr lang="en-US" sz="2200" dirty="0" smtClean="0">
                <a:solidFill>
                  <a:srgbClr val="000000"/>
                </a:solidFill>
                <a:latin typeface="Arial Black" charset="0"/>
              </a:rPr>
              <a:t> bacteria to grow</a:t>
            </a:r>
            <a:endParaRPr lang="en-US" sz="2200" dirty="0">
              <a:solidFill>
                <a:srgbClr val="000000"/>
              </a:solidFill>
              <a:latin typeface="Arial Black" charset="0"/>
            </a:endParaRPr>
          </a:p>
        </p:txBody>
      </p:sp>
      <p:pic>
        <p:nvPicPr>
          <p:cNvPr id="5" name="Picture 10" descr="GFP_Jellyfish.jpg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731895" cy="23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0"/>
            <a:ext cx="410073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53340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8000"/>
                </a:solidFill>
                <a:latin typeface="Arial Black" charset="0"/>
              </a:rPr>
              <a:t>Why is GFP so cool?</a:t>
            </a:r>
            <a:endParaRPr lang="en-US" dirty="0">
              <a:latin typeface="Arial Black" charset="0"/>
            </a:endParaRPr>
          </a:p>
        </p:txBody>
      </p:sp>
      <p:pic>
        <p:nvPicPr>
          <p:cNvPr id="6" name="Picture 5" descr="pGLO_results.jpg                                               00016E3F&#10;KSD Server                     B471509A: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2724150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191000"/>
            <a:ext cx="25146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3" y="990600"/>
            <a:ext cx="3371273" cy="5562600"/>
          </a:xfrm>
          <a:prstGeom prst="rect">
            <a:avLst/>
          </a:prstGeom>
        </p:spPr>
      </p:pic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581400" y="2438400"/>
            <a:ext cx="4495800" cy="4267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200" b="1" dirty="0" smtClean="0">
                <a:solidFill>
                  <a:srgbClr val="80FF00"/>
                </a:solidFill>
                <a:latin typeface="Arial Black" charset="0"/>
              </a:rPr>
              <a:t>It glows in the dark (fluoresces green)!!!</a:t>
            </a:r>
          </a:p>
          <a:p>
            <a:pPr eaLnBrk="1" hangingPunct="1"/>
            <a:r>
              <a:rPr lang="en-US" sz="2200" b="1" dirty="0" smtClean="0">
                <a:solidFill>
                  <a:srgbClr val="80FF00"/>
                </a:solidFill>
                <a:latin typeface="Arial Black" charset="0"/>
              </a:rPr>
              <a:t>We will shine a UV light to our plate and hopefully see green colonies! </a:t>
            </a:r>
            <a:endParaRPr lang="en-US" sz="2200" b="1" dirty="0">
              <a:solidFill>
                <a:srgbClr val="80FF00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8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1295400"/>
          </a:xfrm>
          <a:noFill/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FF8000"/>
                </a:solidFill>
                <a:latin typeface="Arial Black" charset="0"/>
              </a:rPr>
              <a:t>Can you elaborate on this “splicing” of DNA?</a:t>
            </a:r>
            <a:endParaRPr lang="en-US" sz="3000" dirty="0">
              <a:latin typeface="Arial Black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1600"/>
            <a:ext cx="7696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/>
            <a:r>
              <a:rPr lang="en-US" dirty="0" smtClean="0">
                <a:solidFill>
                  <a:srgbClr val="000000"/>
                </a:solidFill>
              </a:rPr>
              <a:t>First, the </a:t>
            </a:r>
            <a:r>
              <a:rPr lang="en-US" dirty="0" err="1" smtClean="0">
                <a:solidFill>
                  <a:srgbClr val="000000"/>
                </a:solidFill>
              </a:rPr>
              <a:t>pGLO</a:t>
            </a:r>
            <a:r>
              <a:rPr lang="en-US" dirty="0" smtClean="0">
                <a:solidFill>
                  <a:srgbClr val="000000"/>
                </a:solidFill>
              </a:rPr>
              <a:t> plasmid and the GFP gene (from the jellyfish) had to be cut by the same </a:t>
            </a:r>
            <a:r>
              <a:rPr lang="en-US" b="1" u="sng" dirty="0" smtClean="0">
                <a:solidFill>
                  <a:srgbClr val="000000"/>
                </a:solidFill>
              </a:rPr>
              <a:t>restriction enzyme</a:t>
            </a:r>
            <a:r>
              <a:rPr lang="en-US" dirty="0" smtClean="0">
                <a:solidFill>
                  <a:srgbClr val="000000"/>
                </a:solidFill>
              </a:rPr>
              <a:t>.  This produced sticky ends.</a:t>
            </a:r>
          </a:p>
          <a:p>
            <a:pPr marL="571500" indent="-342900"/>
            <a:r>
              <a:rPr lang="en-US" dirty="0" smtClean="0">
                <a:solidFill>
                  <a:srgbClr val="000000"/>
                </a:solidFill>
              </a:rPr>
              <a:t>Second, the sticky ends of the isolated GFP gene and plasmid were matched up. </a:t>
            </a:r>
            <a:r>
              <a:rPr lang="en-US" dirty="0">
                <a:solidFill>
                  <a:srgbClr val="000000"/>
                </a:solidFill>
              </a:rPr>
              <a:t> N</a:t>
            </a:r>
            <a:r>
              <a:rPr lang="en-US" dirty="0" smtClean="0">
                <a:solidFill>
                  <a:srgbClr val="000000"/>
                </a:solidFill>
              </a:rPr>
              <a:t>ow it is a </a:t>
            </a:r>
            <a:r>
              <a:rPr lang="en-US" i="1" dirty="0" smtClean="0">
                <a:solidFill>
                  <a:srgbClr val="000000"/>
                </a:solidFill>
              </a:rPr>
              <a:t>recombinant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plasmid</a:t>
            </a:r>
          </a:p>
          <a:p>
            <a:pPr marL="800100" lvl="1" indent="-342900"/>
            <a:r>
              <a:rPr lang="en-US" b="1" dirty="0" smtClean="0">
                <a:solidFill>
                  <a:srgbClr val="000000"/>
                </a:solidFill>
              </a:rPr>
              <a:t>Recombinant</a:t>
            </a:r>
            <a:r>
              <a:rPr lang="en-US" dirty="0" smtClean="0">
                <a:solidFill>
                  <a:srgbClr val="000000"/>
                </a:solidFill>
              </a:rPr>
              <a:t> = contains genetics information from multiple sources</a:t>
            </a:r>
          </a:p>
        </p:txBody>
      </p:sp>
      <p:pic>
        <p:nvPicPr>
          <p:cNvPr id="8" name="Picture 2" descr="sticky_ends"/>
          <p:cNvPicPr>
            <a:picLocks noChangeAspect="1" noChangeArrowheads="1"/>
          </p:cNvPicPr>
          <p:nvPr/>
        </p:nvPicPr>
        <p:blipFill>
          <a:blip r:embed="rId2" cstate="print"/>
          <a:srcRect l="12883" t="40810" b="8777"/>
          <a:stretch>
            <a:fillRect/>
          </a:stretch>
        </p:blipFill>
        <p:spPr bwMode="auto">
          <a:xfrm>
            <a:off x="1524000" y="4191000"/>
            <a:ext cx="30179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recombinant_DNA_pGlo"/>
          <p:cNvPicPr/>
          <p:nvPr/>
        </p:nvPicPr>
        <p:blipFill>
          <a:blip r:embed="rId3" cstate="print"/>
          <a:srcRect b="11658"/>
          <a:stretch>
            <a:fillRect/>
          </a:stretch>
        </p:blipFill>
        <p:spPr bwMode="auto">
          <a:xfrm>
            <a:off x="5486400" y="3657600"/>
            <a:ext cx="2438400" cy="28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88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923212" cy="5334000"/>
          </a:xfrm>
          <a:noFill/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FF8000"/>
                </a:solidFill>
                <a:latin typeface="Arial Black" charset="0"/>
              </a:rPr>
              <a:t>Some genes to know in the </a:t>
            </a:r>
            <a:r>
              <a:rPr lang="en-US" sz="3000" dirty="0" err="1" smtClean="0">
                <a:solidFill>
                  <a:srgbClr val="FF8000"/>
                </a:solidFill>
                <a:latin typeface="Arial Black" charset="0"/>
              </a:rPr>
              <a:t>pGLO</a:t>
            </a:r>
            <a:r>
              <a:rPr lang="en-US" sz="3000" dirty="0" smtClean="0">
                <a:solidFill>
                  <a:srgbClr val="FF8000"/>
                </a:solidFill>
                <a:latin typeface="Arial Black" charset="0"/>
              </a:rPr>
              <a:t> plasmid</a:t>
            </a:r>
            <a:endParaRPr lang="en-US" sz="3000" dirty="0">
              <a:latin typeface="Arial Black" charset="0"/>
            </a:endParaRPr>
          </a:p>
        </p:txBody>
      </p:sp>
      <p:pic>
        <p:nvPicPr>
          <p:cNvPr id="17412" name="Picture 13" descr="GFP_wheel2.jpg                                                 00016E3F&#10;KSD Server                     B471509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3657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554028" y="3810000"/>
            <a:ext cx="3581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indent="-169863" eaLnBrk="1" hangingPunct="1">
              <a:lnSpc>
                <a:spcPct val="75000"/>
              </a:lnSpc>
              <a:spcBef>
                <a:spcPct val="20000"/>
              </a:spcBef>
              <a:buFontTx/>
              <a:buChar char="–"/>
            </a:pPr>
            <a:endParaRPr lang="en-US" sz="2200" b="1" dirty="0">
              <a:latin typeface="Arial" charset="0"/>
            </a:endParaRPr>
          </a:p>
          <a:p>
            <a:pPr marL="173038" indent="-173038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Arial Black" charset="0"/>
              </a:rPr>
              <a:t>Green Fluorescent Protein (GFP)</a:t>
            </a:r>
          </a:p>
          <a:p>
            <a:pPr lvl="1" indent="-169863" eaLnBrk="1" hangingPunct="1">
              <a:lnSpc>
                <a:spcPct val="75000"/>
              </a:lnSpc>
              <a:spcBef>
                <a:spcPct val="20000"/>
              </a:spcBef>
              <a:buFontTx/>
              <a:buChar char="–"/>
            </a:pPr>
            <a:r>
              <a:rPr lang="en-US" sz="2200" b="1" i="1" dirty="0" err="1">
                <a:latin typeface="Arial" charset="0"/>
              </a:rPr>
              <a:t>Aequorea</a:t>
            </a:r>
            <a:r>
              <a:rPr lang="en-US" sz="2200" b="1" i="1" dirty="0">
                <a:latin typeface="Arial" charset="0"/>
              </a:rPr>
              <a:t> victoria</a:t>
            </a:r>
            <a:r>
              <a:rPr lang="en-US" sz="2200" b="1" dirty="0">
                <a:latin typeface="Arial" charset="0"/>
              </a:rPr>
              <a:t> jellyfish gene</a:t>
            </a:r>
          </a:p>
          <a:p>
            <a:pPr lvl="1" indent="-169863" eaLnBrk="1" hangingPunct="1">
              <a:lnSpc>
                <a:spcPct val="75000"/>
              </a:lnSpc>
              <a:spcBef>
                <a:spcPct val="20000"/>
              </a:spcBef>
              <a:buFontTx/>
              <a:buChar char="–"/>
            </a:pPr>
            <a:endParaRPr lang="en-US" sz="2200" b="1" dirty="0">
              <a:latin typeface="Arial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410200" y="1143000"/>
            <a:ext cx="297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7" lvl="1" eaLnBrk="1" hangingPunct="1">
              <a:lnSpc>
                <a:spcPct val="75000"/>
              </a:lnSpc>
              <a:spcBef>
                <a:spcPct val="20000"/>
              </a:spcBef>
            </a:pPr>
            <a:endParaRPr lang="en-US" sz="2200" b="1" dirty="0" smtClean="0">
              <a:latin typeface="Arial" charset="0"/>
            </a:endParaRPr>
          </a:p>
          <a:p>
            <a:pPr marL="173038" indent="-173038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err="1">
                <a:latin typeface="Arial Black" charset="0"/>
              </a:rPr>
              <a:t>araC</a:t>
            </a:r>
            <a:r>
              <a:rPr lang="en-US" sz="2200" dirty="0">
                <a:latin typeface="Arial Black" charset="0"/>
              </a:rPr>
              <a:t> </a:t>
            </a:r>
            <a:r>
              <a:rPr lang="en-US" sz="2200" dirty="0" smtClean="0">
                <a:latin typeface="Arial Black" charset="0"/>
              </a:rPr>
              <a:t>regulator protein</a:t>
            </a:r>
            <a:endParaRPr lang="en-US" sz="2200" dirty="0">
              <a:latin typeface="Arial Black" charset="0"/>
            </a:endParaRPr>
          </a:p>
          <a:p>
            <a:pPr lvl="1" indent="-169863" eaLnBrk="1" hangingPunct="1">
              <a:lnSpc>
                <a:spcPct val="75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Arial" charset="0"/>
              </a:rPr>
              <a:t>Regulates GFP transcription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228600" y="48768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Arial Black" charset="0"/>
              </a:rPr>
              <a:t>Beta Lactamase</a:t>
            </a:r>
          </a:p>
          <a:p>
            <a:pPr lvl="1" indent="-169863" eaLnBrk="1" hangingPunct="1">
              <a:lnSpc>
                <a:spcPct val="75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Arial" charset="0"/>
              </a:rPr>
              <a:t>Ampicillin resistance</a:t>
            </a:r>
          </a:p>
          <a:p>
            <a:pPr lvl="1" indent="-169863" eaLnBrk="1" hangingPunct="1">
              <a:lnSpc>
                <a:spcPct val="75000"/>
              </a:lnSpc>
              <a:spcBef>
                <a:spcPct val="20000"/>
              </a:spcBef>
              <a:buFontTx/>
              <a:buChar char="–"/>
            </a:pPr>
            <a:endParaRPr lang="en-US" sz="2200" b="1" dirty="0"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29200" y="1676400"/>
            <a:ext cx="457200" cy="304800"/>
          </a:xfrm>
          <a:prstGeom prst="straightConnector1">
            <a:avLst/>
          </a:prstGeom>
          <a:ln w="38100" cmpd="sng">
            <a:solidFill>
              <a:srgbClr val="4BB8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410200" y="4114800"/>
            <a:ext cx="381000" cy="457200"/>
          </a:xfrm>
          <a:prstGeom prst="straightConnector1">
            <a:avLst/>
          </a:prstGeom>
          <a:ln w="38100" cmpd="sng">
            <a:solidFill>
              <a:srgbClr val="4BB8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62200" y="4572000"/>
            <a:ext cx="609600" cy="304800"/>
          </a:xfrm>
          <a:prstGeom prst="straightConnector1">
            <a:avLst/>
          </a:prstGeom>
          <a:ln w="38100" cmpd="sng">
            <a:solidFill>
              <a:srgbClr val="4BB8B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0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0"/>
          <p:cNvSpPr>
            <a:spLocks noChangeArrowheads="1"/>
          </p:cNvSpPr>
          <p:nvPr/>
        </p:nvSpPr>
        <p:spPr bwMode="auto">
          <a:xfrm>
            <a:off x="3048000" y="1295400"/>
            <a:ext cx="15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1812" cy="5334000"/>
          </a:xfrm>
          <a:noFill/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FF8000"/>
                </a:solidFill>
                <a:latin typeface="Arial Black" charset="0"/>
              </a:rPr>
              <a:t>What is Bacterial Transformation?</a:t>
            </a:r>
            <a:endParaRPr lang="en-US" sz="3000" dirty="0">
              <a:latin typeface="Arial Black" charset="0"/>
            </a:endParaRPr>
          </a:p>
        </p:txBody>
      </p:sp>
      <p:sp>
        <p:nvSpPr>
          <p:cNvPr id="18444" name="Oval 105"/>
          <p:cNvSpPr>
            <a:spLocks noChangeArrowheads="1"/>
          </p:cNvSpPr>
          <p:nvPr/>
        </p:nvSpPr>
        <p:spPr bwMode="auto">
          <a:xfrm>
            <a:off x="2697163" y="2905125"/>
            <a:ext cx="4283075" cy="2228850"/>
          </a:xfrm>
          <a:prstGeom prst="ellipse">
            <a:avLst/>
          </a:prstGeom>
          <a:solidFill>
            <a:srgbClr val="BBEFF4">
              <a:alpha val="50195"/>
            </a:srgbClr>
          </a:solidFill>
          <a:ln w="12700" cap="sq">
            <a:solidFill>
              <a:srgbClr val="4BB8B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445" name="Freeform 106"/>
          <p:cNvSpPr>
            <a:spLocks/>
          </p:cNvSpPr>
          <p:nvPr/>
        </p:nvSpPr>
        <p:spPr bwMode="auto">
          <a:xfrm>
            <a:off x="2674938" y="3187700"/>
            <a:ext cx="1863725" cy="1520825"/>
          </a:xfrm>
          <a:custGeom>
            <a:avLst/>
            <a:gdLst>
              <a:gd name="T0" fmla="*/ 2147483647 w 881"/>
              <a:gd name="T1" fmla="*/ 2147483647 h 719"/>
              <a:gd name="T2" fmla="*/ 2147483647 w 881"/>
              <a:gd name="T3" fmla="*/ 2147483647 h 719"/>
              <a:gd name="T4" fmla="*/ 2147483647 w 881"/>
              <a:gd name="T5" fmla="*/ 2147483647 h 719"/>
              <a:gd name="T6" fmla="*/ 2147483647 w 881"/>
              <a:gd name="T7" fmla="*/ 2147483647 h 719"/>
              <a:gd name="T8" fmla="*/ 2147483647 w 881"/>
              <a:gd name="T9" fmla="*/ 2147483647 h 719"/>
              <a:gd name="T10" fmla="*/ 2147483647 w 881"/>
              <a:gd name="T11" fmla="*/ 2147483647 h 719"/>
              <a:gd name="T12" fmla="*/ 2147483647 w 881"/>
              <a:gd name="T13" fmla="*/ 2147483647 h 719"/>
              <a:gd name="T14" fmla="*/ 2147483647 w 881"/>
              <a:gd name="T15" fmla="*/ 2147483647 h 719"/>
              <a:gd name="T16" fmla="*/ 2147483647 w 881"/>
              <a:gd name="T17" fmla="*/ 2147483647 h 719"/>
              <a:gd name="T18" fmla="*/ 2147483647 w 881"/>
              <a:gd name="T19" fmla="*/ 2147483647 h 719"/>
              <a:gd name="T20" fmla="*/ 2147483647 w 881"/>
              <a:gd name="T21" fmla="*/ 2147483647 h 719"/>
              <a:gd name="T22" fmla="*/ 2147483647 w 881"/>
              <a:gd name="T23" fmla="*/ 2147483647 h 719"/>
              <a:gd name="T24" fmla="*/ 2147483647 w 881"/>
              <a:gd name="T25" fmla="*/ 2147483647 h 719"/>
              <a:gd name="T26" fmla="*/ 2147483647 w 881"/>
              <a:gd name="T27" fmla="*/ 2147483647 h 719"/>
              <a:gd name="T28" fmla="*/ 2147483647 w 881"/>
              <a:gd name="T29" fmla="*/ 2147483647 h 719"/>
              <a:gd name="T30" fmla="*/ 2147483647 w 881"/>
              <a:gd name="T31" fmla="*/ 2147483647 h 719"/>
              <a:gd name="T32" fmla="*/ 2147483647 w 881"/>
              <a:gd name="T33" fmla="*/ 2147483647 h 719"/>
              <a:gd name="T34" fmla="*/ 2147483647 w 881"/>
              <a:gd name="T35" fmla="*/ 2147483647 h 719"/>
              <a:gd name="T36" fmla="*/ 2147483647 w 881"/>
              <a:gd name="T37" fmla="*/ 2147483647 h 719"/>
              <a:gd name="T38" fmla="*/ 2147483647 w 881"/>
              <a:gd name="T39" fmla="*/ 2147483647 h 719"/>
              <a:gd name="T40" fmla="*/ 2147483647 w 881"/>
              <a:gd name="T41" fmla="*/ 2147483647 h 719"/>
              <a:gd name="T42" fmla="*/ 2147483647 w 881"/>
              <a:gd name="T43" fmla="*/ 2147483647 h 719"/>
              <a:gd name="T44" fmla="*/ 2147483647 w 881"/>
              <a:gd name="T45" fmla="*/ 2147483647 h 719"/>
              <a:gd name="T46" fmla="*/ 2147483647 w 881"/>
              <a:gd name="T47" fmla="*/ 2147483647 h 719"/>
              <a:gd name="T48" fmla="*/ 2147483647 w 881"/>
              <a:gd name="T49" fmla="*/ 2147483647 h 719"/>
              <a:gd name="T50" fmla="*/ 2147483647 w 881"/>
              <a:gd name="T51" fmla="*/ 2147483647 h 719"/>
              <a:gd name="T52" fmla="*/ 2147483647 w 881"/>
              <a:gd name="T53" fmla="*/ 2147483647 h 719"/>
              <a:gd name="T54" fmla="*/ 2147483647 w 881"/>
              <a:gd name="T55" fmla="*/ 2147483647 h 719"/>
              <a:gd name="T56" fmla="*/ 2147483647 w 881"/>
              <a:gd name="T57" fmla="*/ 2147483647 h 719"/>
              <a:gd name="T58" fmla="*/ 2147483647 w 881"/>
              <a:gd name="T59" fmla="*/ 2147483647 h 719"/>
              <a:gd name="T60" fmla="*/ 2147483647 w 881"/>
              <a:gd name="T61" fmla="*/ 2147483647 h 719"/>
              <a:gd name="T62" fmla="*/ 2147483647 w 881"/>
              <a:gd name="T63" fmla="*/ 2147483647 h 719"/>
              <a:gd name="T64" fmla="*/ 2147483647 w 881"/>
              <a:gd name="T65" fmla="*/ 2147483647 h 719"/>
              <a:gd name="T66" fmla="*/ 2147483647 w 881"/>
              <a:gd name="T67" fmla="*/ 2147483647 h 719"/>
              <a:gd name="T68" fmla="*/ 2147483647 w 881"/>
              <a:gd name="T69" fmla="*/ 2147483647 h 719"/>
              <a:gd name="T70" fmla="*/ 2147483647 w 881"/>
              <a:gd name="T71" fmla="*/ 2147483647 h 719"/>
              <a:gd name="T72" fmla="*/ 2147483647 w 881"/>
              <a:gd name="T73" fmla="*/ 2147483647 h 719"/>
              <a:gd name="T74" fmla="*/ 2147483647 w 881"/>
              <a:gd name="T75" fmla="*/ 2147483647 h 719"/>
              <a:gd name="T76" fmla="*/ 2147483647 w 881"/>
              <a:gd name="T77" fmla="*/ 2147483647 h 719"/>
              <a:gd name="T78" fmla="*/ 2147483647 w 881"/>
              <a:gd name="T79" fmla="*/ 2147483647 h 719"/>
              <a:gd name="T80" fmla="*/ 2147483647 w 881"/>
              <a:gd name="T81" fmla="*/ 2147483647 h 719"/>
              <a:gd name="T82" fmla="*/ 2147483647 w 881"/>
              <a:gd name="T83" fmla="*/ 2147483647 h 719"/>
              <a:gd name="T84" fmla="*/ 2147483647 w 881"/>
              <a:gd name="T85" fmla="*/ 2147483647 h 719"/>
              <a:gd name="T86" fmla="*/ 2147483647 w 881"/>
              <a:gd name="T87" fmla="*/ 2147483647 h 719"/>
              <a:gd name="T88" fmla="*/ 2147483647 w 881"/>
              <a:gd name="T89" fmla="*/ 2147483647 h 71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81"/>
              <a:gd name="T136" fmla="*/ 0 h 719"/>
              <a:gd name="T137" fmla="*/ 881 w 881"/>
              <a:gd name="T138" fmla="*/ 719 h 71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81" h="719">
                <a:moveTo>
                  <a:pt x="148" y="343"/>
                </a:moveTo>
                <a:cubicBezTo>
                  <a:pt x="248" y="208"/>
                  <a:pt x="348" y="73"/>
                  <a:pt x="366" y="70"/>
                </a:cubicBezTo>
                <a:cubicBezTo>
                  <a:pt x="384" y="67"/>
                  <a:pt x="275" y="254"/>
                  <a:pt x="257" y="324"/>
                </a:cubicBezTo>
                <a:cubicBezTo>
                  <a:pt x="239" y="394"/>
                  <a:pt x="242" y="479"/>
                  <a:pt x="257" y="488"/>
                </a:cubicBezTo>
                <a:cubicBezTo>
                  <a:pt x="272" y="497"/>
                  <a:pt x="363" y="423"/>
                  <a:pt x="348" y="379"/>
                </a:cubicBezTo>
                <a:cubicBezTo>
                  <a:pt x="333" y="335"/>
                  <a:pt x="199" y="200"/>
                  <a:pt x="167" y="224"/>
                </a:cubicBezTo>
                <a:cubicBezTo>
                  <a:pt x="135" y="248"/>
                  <a:pt x="95" y="548"/>
                  <a:pt x="157" y="524"/>
                </a:cubicBezTo>
                <a:cubicBezTo>
                  <a:pt x="219" y="500"/>
                  <a:pt x="495" y="148"/>
                  <a:pt x="539" y="79"/>
                </a:cubicBezTo>
                <a:cubicBezTo>
                  <a:pt x="583" y="10"/>
                  <a:pt x="445" y="64"/>
                  <a:pt x="421" y="106"/>
                </a:cubicBezTo>
                <a:cubicBezTo>
                  <a:pt x="397" y="148"/>
                  <a:pt x="368" y="330"/>
                  <a:pt x="394" y="333"/>
                </a:cubicBezTo>
                <a:cubicBezTo>
                  <a:pt x="420" y="336"/>
                  <a:pt x="587" y="139"/>
                  <a:pt x="576" y="124"/>
                </a:cubicBezTo>
                <a:cubicBezTo>
                  <a:pt x="565" y="109"/>
                  <a:pt x="333" y="161"/>
                  <a:pt x="330" y="243"/>
                </a:cubicBezTo>
                <a:cubicBezTo>
                  <a:pt x="327" y="325"/>
                  <a:pt x="492" y="615"/>
                  <a:pt x="557" y="615"/>
                </a:cubicBezTo>
                <a:cubicBezTo>
                  <a:pt x="622" y="615"/>
                  <a:pt x="718" y="290"/>
                  <a:pt x="721" y="243"/>
                </a:cubicBezTo>
                <a:cubicBezTo>
                  <a:pt x="724" y="196"/>
                  <a:pt x="646" y="274"/>
                  <a:pt x="576" y="333"/>
                </a:cubicBezTo>
                <a:cubicBezTo>
                  <a:pt x="506" y="392"/>
                  <a:pt x="351" y="567"/>
                  <a:pt x="303" y="597"/>
                </a:cubicBezTo>
                <a:cubicBezTo>
                  <a:pt x="255" y="627"/>
                  <a:pt x="258" y="563"/>
                  <a:pt x="285" y="515"/>
                </a:cubicBezTo>
                <a:cubicBezTo>
                  <a:pt x="312" y="467"/>
                  <a:pt x="418" y="320"/>
                  <a:pt x="466" y="306"/>
                </a:cubicBezTo>
                <a:cubicBezTo>
                  <a:pt x="514" y="292"/>
                  <a:pt x="576" y="372"/>
                  <a:pt x="576" y="433"/>
                </a:cubicBezTo>
                <a:cubicBezTo>
                  <a:pt x="576" y="494"/>
                  <a:pt x="490" y="683"/>
                  <a:pt x="466" y="670"/>
                </a:cubicBezTo>
                <a:cubicBezTo>
                  <a:pt x="442" y="657"/>
                  <a:pt x="407" y="434"/>
                  <a:pt x="430" y="352"/>
                </a:cubicBezTo>
                <a:cubicBezTo>
                  <a:pt x="453" y="270"/>
                  <a:pt x="550" y="162"/>
                  <a:pt x="603" y="179"/>
                </a:cubicBezTo>
                <a:cubicBezTo>
                  <a:pt x="656" y="196"/>
                  <a:pt x="766" y="399"/>
                  <a:pt x="748" y="452"/>
                </a:cubicBezTo>
                <a:cubicBezTo>
                  <a:pt x="730" y="505"/>
                  <a:pt x="567" y="487"/>
                  <a:pt x="494" y="497"/>
                </a:cubicBezTo>
                <a:cubicBezTo>
                  <a:pt x="421" y="507"/>
                  <a:pt x="339" y="482"/>
                  <a:pt x="312" y="515"/>
                </a:cubicBezTo>
                <a:cubicBezTo>
                  <a:pt x="285" y="548"/>
                  <a:pt x="292" y="680"/>
                  <a:pt x="330" y="697"/>
                </a:cubicBezTo>
                <a:cubicBezTo>
                  <a:pt x="368" y="714"/>
                  <a:pt x="527" y="719"/>
                  <a:pt x="539" y="615"/>
                </a:cubicBezTo>
                <a:cubicBezTo>
                  <a:pt x="551" y="511"/>
                  <a:pt x="399" y="140"/>
                  <a:pt x="403" y="70"/>
                </a:cubicBezTo>
                <a:cubicBezTo>
                  <a:pt x="407" y="0"/>
                  <a:pt x="537" y="161"/>
                  <a:pt x="566" y="197"/>
                </a:cubicBezTo>
                <a:cubicBezTo>
                  <a:pt x="595" y="233"/>
                  <a:pt x="640" y="242"/>
                  <a:pt x="576" y="288"/>
                </a:cubicBezTo>
                <a:cubicBezTo>
                  <a:pt x="512" y="334"/>
                  <a:pt x="247" y="463"/>
                  <a:pt x="185" y="470"/>
                </a:cubicBezTo>
                <a:cubicBezTo>
                  <a:pt x="123" y="477"/>
                  <a:pt x="138" y="366"/>
                  <a:pt x="203" y="333"/>
                </a:cubicBezTo>
                <a:cubicBezTo>
                  <a:pt x="268" y="300"/>
                  <a:pt x="497" y="264"/>
                  <a:pt x="576" y="270"/>
                </a:cubicBezTo>
                <a:cubicBezTo>
                  <a:pt x="655" y="276"/>
                  <a:pt x="653" y="343"/>
                  <a:pt x="676" y="370"/>
                </a:cubicBezTo>
                <a:cubicBezTo>
                  <a:pt x="699" y="397"/>
                  <a:pt x="718" y="404"/>
                  <a:pt x="712" y="433"/>
                </a:cubicBezTo>
                <a:cubicBezTo>
                  <a:pt x="706" y="462"/>
                  <a:pt x="753" y="560"/>
                  <a:pt x="639" y="543"/>
                </a:cubicBezTo>
                <a:cubicBezTo>
                  <a:pt x="525" y="526"/>
                  <a:pt x="60" y="407"/>
                  <a:pt x="30" y="333"/>
                </a:cubicBezTo>
                <a:cubicBezTo>
                  <a:pt x="0" y="259"/>
                  <a:pt x="363" y="129"/>
                  <a:pt x="457" y="97"/>
                </a:cubicBezTo>
                <a:cubicBezTo>
                  <a:pt x="551" y="65"/>
                  <a:pt x="591" y="90"/>
                  <a:pt x="594" y="143"/>
                </a:cubicBezTo>
                <a:cubicBezTo>
                  <a:pt x="597" y="196"/>
                  <a:pt x="517" y="342"/>
                  <a:pt x="476" y="415"/>
                </a:cubicBezTo>
                <a:cubicBezTo>
                  <a:pt x="435" y="488"/>
                  <a:pt x="393" y="612"/>
                  <a:pt x="348" y="579"/>
                </a:cubicBezTo>
                <a:cubicBezTo>
                  <a:pt x="303" y="546"/>
                  <a:pt x="124" y="230"/>
                  <a:pt x="203" y="215"/>
                </a:cubicBezTo>
                <a:cubicBezTo>
                  <a:pt x="282" y="200"/>
                  <a:pt x="761" y="414"/>
                  <a:pt x="821" y="488"/>
                </a:cubicBezTo>
                <a:cubicBezTo>
                  <a:pt x="881" y="562"/>
                  <a:pt x="620" y="664"/>
                  <a:pt x="566" y="661"/>
                </a:cubicBezTo>
                <a:cubicBezTo>
                  <a:pt x="512" y="658"/>
                  <a:pt x="503" y="564"/>
                  <a:pt x="494" y="470"/>
                </a:cubicBezTo>
              </a:path>
            </a:pathLst>
          </a:custGeom>
          <a:noFill/>
          <a:ln w="28575" cap="sq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81200"/>
            <a:ext cx="8472488" cy="4264025"/>
            <a:chOff x="311150" y="1982788"/>
            <a:chExt cx="8472488" cy="4264025"/>
          </a:xfrm>
        </p:grpSpPr>
        <p:sp>
          <p:nvSpPr>
            <p:cNvPr id="18436" name="Text Box 56"/>
            <p:cNvSpPr txBox="1">
              <a:spLocks noChangeArrowheads="1"/>
            </p:cNvSpPr>
            <p:nvPr/>
          </p:nvSpPr>
          <p:spPr bwMode="auto">
            <a:xfrm>
              <a:off x="5715000" y="5276850"/>
              <a:ext cx="3068638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Arial Black" charset="0"/>
                </a:rPr>
                <a:t>Beta lactamase</a:t>
              </a:r>
            </a:p>
            <a:p>
              <a:r>
                <a:rPr lang="en-US" sz="1600" b="1">
                  <a:latin typeface="Arial Black" charset="0"/>
                </a:rPr>
                <a:t>(ampicillin resistance)</a:t>
              </a:r>
            </a:p>
          </p:txBody>
        </p:sp>
        <p:sp>
          <p:nvSpPr>
            <p:cNvPr id="18437" name="Line 57"/>
            <p:cNvSpPr>
              <a:spLocks noChangeShapeType="1"/>
            </p:cNvSpPr>
            <p:nvPr/>
          </p:nvSpPr>
          <p:spPr bwMode="auto">
            <a:xfrm flipV="1">
              <a:off x="3352800" y="5473700"/>
              <a:ext cx="165100" cy="3937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Line 58"/>
            <p:cNvSpPr>
              <a:spLocks noChangeShapeType="1"/>
            </p:cNvSpPr>
            <p:nvPr/>
          </p:nvSpPr>
          <p:spPr bwMode="auto">
            <a:xfrm flipH="1" flipV="1">
              <a:off x="3200400" y="5295900"/>
              <a:ext cx="139700" cy="5461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Text Box 59"/>
            <p:cNvSpPr txBox="1">
              <a:spLocks noChangeArrowheads="1"/>
            </p:cNvSpPr>
            <p:nvPr/>
          </p:nvSpPr>
          <p:spPr bwMode="auto">
            <a:xfrm>
              <a:off x="2362200" y="5867400"/>
              <a:ext cx="2081213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Arial Black" charset="0"/>
                </a:rPr>
                <a:t>pGLO plasmids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18440" name="Line 60"/>
            <p:cNvSpPr>
              <a:spLocks noChangeShapeType="1"/>
            </p:cNvSpPr>
            <p:nvPr/>
          </p:nvSpPr>
          <p:spPr bwMode="auto">
            <a:xfrm flipV="1">
              <a:off x="3365500" y="5588000"/>
              <a:ext cx="660400" cy="2667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Text Box 61"/>
            <p:cNvSpPr txBox="1">
              <a:spLocks noChangeArrowheads="1"/>
            </p:cNvSpPr>
            <p:nvPr/>
          </p:nvSpPr>
          <p:spPr bwMode="auto">
            <a:xfrm>
              <a:off x="311150" y="3489325"/>
              <a:ext cx="19304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 dirty="0">
                  <a:latin typeface="Arial Black" charset="0"/>
                </a:rPr>
                <a:t>Bacterial </a:t>
              </a:r>
            </a:p>
            <a:p>
              <a:r>
                <a:rPr lang="en-US" sz="1600" b="1" dirty="0">
                  <a:latin typeface="Arial Black" charset="0"/>
                </a:rPr>
                <a:t>chromosomal DNA</a:t>
              </a:r>
            </a:p>
          </p:txBody>
        </p:sp>
        <p:sp>
          <p:nvSpPr>
            <p:cNvPr id="18442" name="Line 62"/>
            <p:cNvSpPr>
              <a:spLocks noChangeShapeType="1"/>
            </p:cNvSpPr>
            <p:nvPr/>
          </p:nvSpPr>
          <p:spPr bwMode="auto">
            <a:xfrm>
              <a:off x="1676400" y="3689350"/>
              <a:ext cx="990600" cy="228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63"/>
            <p:cNvSpPr txBox="1">
              <a:spLocks noChangeArrowheads="1"/>
            </p:cNvSpPr>
            <p:nvPr/>
          </p:nvSpPr>
          <p:spPr bwMode="auto">
            <a:xfrm>
              <a:off x="4419600" y="1982788"/>
              <a:ext cx="1303338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latin typeface="Arial Black" charset="0"/>
                </a:rPr>
                <a:t>Cell wall</a:t>
              </a:r>
            </a:p>
          </p:txBody>
        </p:sp>
        <p:sp>
          <p:nvSpPr>
            <p:cNvPr id="18446" name="Oval 107"/>
            <p:cNvSpPr>
              <a:spLocks noChangeArrowheads="1"/>
            </p:cNvSpPr>
            <p:nvPr/>
          </p:nvSpPr>
          <p:spPr bwMode="auto">
            <a:xfrm>
              <a:off x="4510088" y="5278438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08"/>
            <p:cNvSpPr>
              <a:spLocks noChangeArrowheads="1"/>
            </p:cNvSpPr>
            <p:nvPr/>
          </p:nvSpPr>
          <p:spPr bwMode="auto">
            <a:xfrm>
              <a:off x="4865688" y="5329238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09"/>
            <p:cNvSpPr>
              <a:spLocks noChangeArrowheads="1"/>
            </p:cNvSpPr>
            <p:nvPr/>
          </p:nvSpPr>
          <p:spPr bwMode="auto">
            <a:xfrm>
              <a:off x="4230688" y="5402263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10"/>
            <p:cNvSpPr>
              <a:spLocks noChangeArrowheads="1"/>
            </p:cNvSpPr>
            <p:nvPr/>
          </p:nvSpPr>
          <p:spPr bwMode="auto">
            <a:xfrm>
              <a:off x="3413125" y="5126038"/>
              <a:ext cx="100013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11"/>
            <p:cNvSpPr>
              <a:spLocks noChangeArrowheads="1"/>
            </p:cNvSpPr>
            <p:nvPr/>
          </p:nvSpPr>
          <p:spPr bwMode="auto">
            <a:xfrm>
              <a:off x="2981325" y="4848225"/>
              <a:ext cx="100013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12"/>
            <p:cNvSpPr>
              <a:spLocks noChangeArrowheads="1"/>
            </p:cNvSpPr>
            <p:nvPr/>
          </p:nvSpPr>
          <p:spPr bwMode="auto">
            <a:xfrm>
              <a:off x="2667000" y="4629150"/>
              <a:ext cx="98425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113"/>
            <p:cNvSpPr>
              <a:spLocks noChangeArrowheads="1"/>
            </p:cNvSpPr>
            <p:nvPr/>
          </p:nvSpPr>
          <p:spPr bwMode="auto">
            <a:xfrm>
              <a:off x="2870200" y="3081338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Oval 114"/>
            <p:cNvSpPr>
              <a:spLocks noChangeArrowheads="1"/>
            </p:cNvSpPr>
            <p:nvPr/>
          </p:nvSpPr>
          <p:spPr bwMode="auto">
            <a:xfrm>
              <a:off x="3265488" y="2900363"/>
              <a:ext cx="100012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115"/>
            <p:cNvSpPr>
              <a:spLocks noChangeArrowheads="1"/>
            </p:cNvSpPr>
            <p:nvPr/>
          </p:nvSpPr>
          <p:spPr bwMode="auto">
            <a:xfrm>
              <a:off x="2987675" y="2854325"/>
              <a:ext cx="100013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116"/>
            <p:cNvSpPr>
              <a:spLocks noChangeArrowheads="1"/>
            </p:cNvSpPr>
            <p:nvPr/>
          </p:nvSpPr>
          <p:spPr bwMode="auto">
            <a:xfrm>
              <a:off x="3594100" y="2557463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117"/>
            <p:cNvSpPr>
              <a:spLocks noChangeArrowheads="1"/>
            </p:cNvSpPr>
            <p:nvPr/>
          </p:nvSpPr>
          <p:spPr bwMode="auto">
            <a:xfrm>
              <a:off x="3797300" y="2760663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118"/>
            <p:cNvSpPr>
              <a:spLocks noChangeArrowheads="1"/>
            </p:cNvSpPr>
            <p:nvPr/>
          </p:nvSpPr>
          <p:spPr bwMode="auto">
            <a:xfrm>
              <a:off x="4173538" y="2619375"/>
              <a:ext cx="100012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Oval 119"/>
            <p:cNvSpPr>
              <a:spLocks noChangeArrowheads="1"/>
            </p:cNvSpPr>
            <p:nvPr/>
          </p:nvSpPr>
          <p:spPr bwMode="auto">
            <a:xfrm>
              <a:off x="4376738" y="2705100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Oval 120"/>
            <p:cNvSpPr>
              <a:spLocks noChangeArrowheads="1"/>
            </p:cNvSpPr>
            <p:nvPr/>
          </p:nvSpPr>
          <p:spPr bwMode="auto">
            <a:xfrm>
              <a:off x="4560888" y="2620963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Oval 121"/>
            <p:cNvSpPr>
              <a:spLocks noChangeArrowheads="1"/>
            </p:cNvSpPr>
            <p:nvPr/>
          </p:nvSpPr>
          <p:spPr bwMode="auto">
            <a:xfrm>
              <a:off x="5360988" y="2514600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Oval 122"/>
            <p:cNvSpPr>
              <a:spLocks noChangeArrowheads="1"/>
            </p:cNvSpPr>
            <p:nvPr/>
          </p:nvSpPr>
          <p:spPr bwMode="auto">
            <a:xfrm>
              <a:off x="5564188" y="2717800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Oval 123"/>
            <p:cNvSpPr>
              <a:spLocks noChangeArrowheads="1"/>
            </p:cNvSpPr>
            <p:nvPr/>
          </p:nvSpPr>
          <p:spPr bwMode="auto">
            <a:xfrm>
              <a:off x="5748338" y="2728913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Oval 124"/>
            <p:cNvSpPr>
              <a:spLocks noChangeArrowheads="1"/>
            </p:cNvSpPr>
            <p:nvPr/>
          </p:nvSpPr>
          <p:spPr bwMode="auto">
            <a:xfrm>
              <a:off x="5951538" y="2798763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Oval 125"/>
            <p:cNvSpPr>
              <a:spLocks noChangeArrowheads="1"/>
            </p:cNvSpPr>
            <p:nvPr/>
          </p:nvSpPr>
          <p:spPr bwMode="auto">
            <a:xfrm>
              <a:off x="6094413" y="2597150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Oval 126"/>
            <p:cNvSpPr>
              <a:spLocks noChangeArrowheads="1"/>
            </p:cNvSpPr>
            <p:nvPr/>
          </p:nvSpPr>
          <p:spPr bwMode="auto">
            <a:xfrm>
              <a:off x="5376863" y="5280025"/>
              <a:ext cx="100012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Oval 127"/>
            <p:cNvSpPr>
              <a:spLocks noChangeArrowheads="1"/>
            </p:cNvSpPr>
            <p:nvPr/>
          </p:nvSpPr>
          <p:spPr bwMode="auto">
            <a:xfrm>
              <a:off x="5287963" y="3984625"/>
              <a:ext cx="98425" cy="196850"/>
            </a:xfrm>
            <a:prstGeom prst="ellipse">
              <a:avLst/>
            </a:prstGeom>
            <a:noFill/>
            <a:ln w="28575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Freeform 128"/>
            <p:cNvSpPr>
              <a:spLocks/>
            </p:cNvSpPr>
            <p:nvPr/>
          </p:nvSpPr>
          <p:spPr bwMode="auto">
            <a:xfrm>
              <a:off x="5592763" y="3146425"/>
              <a:ext cx="384175" cy="303213"/>
            </a:xfrm>
            <a:custGeom>
              <a:avLst/>
              <a:gdLst>
                <a:gd name="T0" fmla="*/ 2147483647 w 282"/>
                <a:gd name="T1" fmla="*/ 2147483647 h 253"/>
                <a:gd name="T2" fmla="*/ 2147483647 w 282"/>
                <a:gd name="T3" fmla="*/ 2147483647 h 253"/>
                <a:gd name="T4" fmla="*/ 2147483647 w 282"/>
                <a:gd name="T5" fmla="*/ 2147483647 h 253"/>
                <a:gd name="T6" fmla="*/ 2147483647 w 282"/>
                <a:gd name="T7" fmla="*/ 2147483647 h 253"/>
                <a:gd name="T8" fmla="*/ 2147483647 w 282"/>
                <a:gd name="T9" fmla="*/ 2147483647 h 253"/>
                <a:gd name="T10" fmla="*/ 2147483647 w 282"/>
                <a:gd name="T11" fmla="*/ 2147483647 h 253"/>
                <a:gd name="T12" fmla="*/ 2147483647 w 282"/>
                <a:gd name="T13" fmla="*/ 2147483647 h 253"/>
                <a:gd name="T14" fmla="*/ 2147483647 w 282"/>
                <a:gd name="T15" fmla="*/ 2147483647 h 253"/>
                <a:gd name="T16" fmla="*/ 2147483647 w 282"/>
                <a:gd name="T17" fmla="*/ 2147483647 h 253"/>
                <a:gd name="T18" fmla="*/ 2147483647 w 282"/>
                <a:gd name="T19" fmla="*/ 2147483647 h 253"/>
                <a:gd name="T20" fmla="*/ 2147483647 w 282"/>
                <a:gd name="T21" fmla="*/ 0 h 253"/>
                <a:gd name="T22" fmla="*/ 2147483647 w 282"/>
                <a:gd name="T23" fmla="*/ 2147483647 h 253"/>
                <a:gd name="T24" fmla="*/ 2147483647 w 282"/>
                <a:gd name="T25" fmla="*/ 2147483647 h 253"/>
                <a:gd name="T26" fmla="*/ 2147483647 w 282"/>
                <a:gd name="T27" fmla="*/ 2147483647 h 253"/>
                <a:gd name="T28" fmla="*/ 2147483647 w 282"/>
                <a:gd name="T29" fmla="*/ 2147483647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2"/>
                <a:gd name="T46" fmla="*/ 0 h 253"/>
                <a:gd name="T47" fmla="*/ 282 w 282"/>
                <a:gd name="T48" fmla="*/ 253 h 2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2" h="253">
                  <a:moveTo>
                    <a:pt x="95" y="200"/>
                  </a:moveTo>
                  <a:cubicBezTo>
                    <a:pt x="60" y="178"/>
                    <a:pt x="25" y="156"/>
                    <a:pt x="49" y="127"/>
                  </a:cubicBezTo>
                  <a:cubicBezTo>
                    <a:pt x="73" y="98"/>
                    <a:pt x="217" y="33"/>
                    <a:pt x="240" y="27"/>
                  </a:cubicBezTo>
                  <a:cubicBezTo>
                    <a:pt x="263" y="21"/>
                    <a:pt x="212" y="88"/>
                    <a:pt x="186" y="91"/>
                  </a:cubicBezTo>
                  <a:cubicBezTo>
                    <a:pt x="160" y="94"/>
                    <a:pt x="112" y="46"/>
                    <a:pt x="86" y="45"/>
                  </a:cubicBezTo>
                  <a:cubicBezTo>
                    <a:pt x="60" y="44"/>
                    <a:pt x="20" y="64"/>
                    <a:pt x="31" y="82"/>
                  </a:cubicBezTo>
                  <a:cubicBezTo>
                    <a:pt x="42" y="100"/>
                    <a:pt x="123" y="131"/>
                    <a:pt x="149" y="154"/>
                  </a:cubicBezTo>
                  <a:cubicBezTo>
                    <a:pt x="175" y="177"/>
                    <a:pt x="210" y="204"/>
                    <a:pt x="186" y="218"/>
                  </a:cubicBezTo>
                  <a:cubicBezTo>
                    <a:pt x="162" y="232"/>
                    <a:pt x="8" y="253"/>
                    <a:pt x="4" y="236"/>
                  </a:cubicBezTo>
                  <a:cubicBezTo>
                    <a:pt x="0" y="219"/>
                    <a:pt x="133" y="157"/>
                    <a:pt x="159" y="118"/>
                  </a:cubicBezTo>
                  <a:cubicBezTo>
                    <a:pt x="185" y="79"/>
                    <a:pt x="150" y="0"/>
                    <a:pt x="159" y="0"/>
                  </a:cubicBezTo>
                  <a:cubicBezTo>
                    <a:pt x="168" y="0"/>
                    <a:pt x="196" y="88"/>
                    <a:pt x="213" y="118"/>
                  </a:cubicBezTo>
                  <a:cubicBezTo>
                    <a:pt x="230" y="148"/>
                    <a:pt x="250" y="191"/>
                    <a:pt x="259" y="182"/>
                  </a:cubicBezTo>
                  <a:cubicBezTo>
                    <a:pt x="268" y="173"/>
                    <a:pt x="282" y="71"/>
                    <a:pt x="268" y="63"/>
                  </a:cubicBezTo>
                  <a:cubicBezTo>
                    <a:pt x="254" y="55"/>
                    <a:pt x="215" y="95"/>
                    <a:pt x="177" y="136"/>
                  </a:cubicBezTo>
                </a:path>
              </a:pathLst>
            </a:custGeom>
            <a:noFill/>
            <a:ln w="25400" cap="sq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Freeform 129"/>
            <p:cNvSpPr>
              <a:spLocks/>
            </p:cNvSpPr>
            <p:nvPr/>
          </p:nvSpPr>
          <p:spPr bwMode="auto">
            <a:xfrm>
              <a:off x="5745163" y="4441825"/>
              <a:ext cx="384175" cy="301625"/>
            </a:xfrm>
            <a:custGeom>
              <a:avLst/>
              <a:gdLst>
                <a:gd name="T0" fmla="*/ 2147483647 w 282"/>
                <a:gd name="T1" fmla="*/ 2147483647 h 253"/>
                <a:gd name="T2" fmla="*/ 2147483647 w 282"/>
                <a:gd name="T3" fmla="*/ 2147483647 h 253"/>
                <a:gd name="T4" fmla="*/ 2147483647 w 282"/>
                <a:gd name="T5" fmla="*/ 2147483647 h 253"/>
                <a:gd name="T6" fmla="*/ 2147483647 w 282"/>
                <a:gd name="T7" fmla="*/ 2147483647 h 253"/>
                <a:gd name="T8" fmla="*/ 2147483647 w 282"/>
                <a:gd name="T9" fmla="*/ 2147483647 h 253"/>
                <a:gd name="T10" fmla="*/ 2147483647 w 282"/>
                <a:gd name="T11" fmla="*/ 2147483647 h 253"/>
                <a:gd name="T12" fmla="*/ 2147483647 w 282"/>
                <a:gd name="T13" fmla="*/ 2147483647 h 253"/>
                <a:gd name="T14" fmla="*/ 2147483647 w 282"/>
                <a:gd name="T15" fmla="*/ 2147483647 h 253"/>
                <a:gd name="T16" fmla="*/ 2147483647 w 282"/>
                <a:gd name="T17" fmla="*/ 2147483647 h 253"/>
                <a:gd name="T18" fmla="*/ 2147483647 w 282"/>
                <a:gd name="T19" fmla="*/ 2147483647 h 253"/>
                <a:gd name="T20" fmla="*/ 2147483647 w 282"/>
                <a:gd name="T21" fmla="*/ 0 h 253"/>
                <a:gd name="T22" fmla="*/ 2147483647 w 282"/>
                <a:gd name="T23" fmla="*/ 2147483647 h 253"/>
                <a:gd name="T24" fmla="*/ 2147483647 w 282"/>
                <a:gd name="T25" fmla="*/ 2147483647 h 253"/>
                <a:gd name="T26" fmla="*/ 2147483647 w 282"/>
                <a:gd name="T27" fmla="*/ 2147483647 h 253"/>
                <a:gd name="T28" fmla="*/ 2147483647 w 282"/>
                <a:gd name="T29" fmla="*/ 2147483647 h 2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2"/>
                <a:gd name="T46" fmla="*/ 0 h 253"/>
                <a:gd name="T47" fmla="*/ 282 w 282"/>
                <a:gd name="T48" fmla="*/ 253 h 2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2" h="253">
                  <a:moveTo>
                    <a:pt x="95" y="200"/>
                  </a:moveTo>
                  <a:cubicBezTo>
                    <a:pt x="60" y="178"/>
                    <a:pt x="25" y="156"/>
                    <a:pt x="49" y="127"/>
                  </a:cubicBezTo>
                  <a:cubicBezTo>
                    <a:pt x="73" y="98"/>
                    <a:pt x="217" y="33"/>
                    <a:pt x="240" y="27"/>
                  </a:cubicBezTo>
                  <a:cubicBezTo>
                    <a:pt x="263" y="21"/>
                    <a:pt x="212" y="88"/>
                    <a:pt x="186" y="91"/>
                  </a:cubicBezTo>
                  <a:cubicBezTo>
                    <a:pt x="160" y="94"/>
                    <a:pt x="112" y="46"/>
                    <a:pt x="86" y="45"/>
                  </a:cubicBezTo>
                  <a:cubicBezTo>
                    <a:pt x="60" y="44"/>
                    <a:pt x="20" y="64"/>
                    <a:pt x="31" y="82"/>
                  </a:cubicBezTo>
                  <a:cubicBezTo>
                    <a:pt x="42" y="100"/>
                    <a:pt x="123" y="131"/>
                    <a:pt x="149" y="154"/>
                  </a:cubicBezTo>
                  <a:cubicBezTo>
                    <a:pt x="175" y="177"/>
                    <a:pt x="210" y="204"/>
                    <a:pt x="186" y="218"/>
                  </a:cubicBezTo>
                  <a:cubicBezTo>
                    <a:pt x="162" y="232"/>
                    <a:pt x="8" y="253"/>
                    <a:pt x="4" y="236"/>
                  </a:cubicBezTo>
                  <a:cubicBezTo>
                    <a:pt x="0" y="219"/>
                    <a:pt x="133" y="157"/>
                    <a:pt x="159" y="118"/>
                  </a:cubicBezTo>
                  <a:cubicBezTo>
                    <a:pt x="185" y="79"/>
                    <a:pt x="150" y="0"/>
                    <a:pt x="159" y="0"/>
                  </a:cubicBezTo>
                  <a:cubicBezTo>
                    <a:pt x="168" y="0"/>
                    <a:pt x="196" y="88"/>
                    <a:pt x="213" y="118"/>
                  </a:cubicBezTo>
                  <a:cubicBezTo>
                    <a:pt x="230" y="148"/>
                    <a:pt x="250" y="191"/>
                    <a:pt x="259" y="182"/>
                  </a:cubicBezTo>
                  <a:cubicBezTo>
                    <a:pt x="268" y="173"/>
                    <a:pt x="282" y="71"/>
                    <a:pt x="268" y="63"/>
                  </a:cubicBezTo>
                  <a:cubicBezTo>
                    <a:pt x="254" y="55"/>
                    <a:pt x="215" y="95"/>
                    <a:pt x="177" y="136"/>
                  </a:cubicBezTo>
                </a:path>
              </a:pathLst>
            </a:custGeom>
            <a:noFill/>
            <a:ln w="22225" cap="sq">
              <a:solidFill>
                <a:srgbClr val="80008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69" name="AutoShape 130"/>
            <p:cNvCxnSpPr>
              <a:cxnSpLocks noChangeShapeType="1"/>
              <a:stCxn id="18466" idx="7"/>
              <a:endCxn id="18467" idx="8"/>
            </p:cNvCxnSpPr>
            <p:nvPr/>
          </p:nvCxnSpPr>
          <p:spPr bwMode="auto">
            <a:xfrm rot="-5400000">
              <a:off x="5193506" y="3607594"/>
              <a:ext cx="569913" cy="212725"/>
            </a:xfrm>
            <a:prstGeom prst="curvedConnector2">
              <a:avLst/>
            </a:prstGeom>
            <a:noFill/>
            <a:ln w="12700" cap="sq">
              <a:solidFill>
                <a:srgbClr val="00008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AutoShape 131"/>
            <p:cNvCxnSpPr>
              <a:cxnSpLocks noChangeShapeType="1"/>
            </p:cNvCxnSpPr>
            <p:nvPr/>
          </p:nvCxnSpPr>
          <p:spPr bwMode="auto">
            <a:xfrm rot="10800000">
              <a:off x="5224463" y="4137025"/>
              <a:ext cx="100012" cy="1214438"/>
            </a:xfrm>
            <a:prstGeom prst="curvedConnector3">
              <a:avLst>
                <a:gd name="adj1" fmla="val 314287"/>
              </a:avLst>
            </a:prstGeom>
            <a:noFill/>
            <a:ln w="12700" cap="sq">
              <a:solidFill>
                <a:srgbClr val="00008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1" name="AutoShape 132"/>
            <p:cNvCxnSpPr>
              <a:cxnSpLocks noChangeShapeType="1"/>
              <a:stCxn id="18466" idx="4"/>
              <a:endCxn id="18468" idx="8"/>
            </p:cNvCxnSpPr>
            <p:nvPr/>
          </p:nvCxnSpPr>
          <p:spPr bwMode="auto">
            <a:xfrm rot="16200000" flipH="1">
              <a:off x="5274469" y="4258469"/>
              <a:ext cx="527050" cy="401638"/>
            </a:xfrm>
            <a:prstGeom prst="curvedConnector2">
              <a:avLst/>
            </a:prstGeom>
            <a:noFill/>
            <a:ln w="12700" cap="sq">
              <a:solidFill>
                <a:srgbClr val="00008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2" name="Freeform 133"/>
            <p:cNvSpPr>
              <a:spLocks/>
            </p:cNvSpPr>
            <p:nvPr/>
          </p:nvSpPr>
          <p:spPr bwMode="auto">
            <a:xfrm>
              <a:off x="6635750" y="3735388"/>
              <a:ext cx="1079500" cy="484187"/>
            </a:xfrm>
            <a:custGeom>
              <a:avLst/>
              <a:gdLst>
                <a:gd name="T0" fmla="*/ 0 w 628"/>
                <a:gd name="T1" fmla="*/ 2147483647 h 229"/>
                <a:gd name="T2" fmla="*/ 2147483647 w 628"/>
                <a:gd name="T3" fmla="*/ 2147483647 h 229"/>
                <a:gd name="T4" fmla="*/ 2147483647 w 628"/>
                <a:gd name="T5" fmla="*/ 2147483647 h 229"/>
                <a:gd name="T6" fmla="*/ 2147483647 w 628"/>
                <a:gd name="T7" fmla="*/ 2147483647 h 229"/>
                <a:gd name="T8" fmla="*/ 2147483647 w 628"/>
                <a:gd name="T9" fmla="*/ 214748364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8"/>
                <a:gd name="T16" fmla="*/ 0 h 229"/>
                <a:gd name="T17" fmla="*/ 628 w 62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8" h="229">
                  <a:moveTo>
                    <a:pt x="0" y="188"/>
                  </a:moveTo>
                  <a:cubicBezTo>
                    <a:pt x="61" y="100"/>
                    <a:pt x="122" y="12"/>
                    <a:pt x="173" y="6"/>
                  </a:cubicBezTo>
                  <a:cubicBezTo>
                    <a:pt x="224" y="0"/>
                    <a:pt x="265" y="116"/>
                    <a:pt x="309" y="152"/>
                  </a:cubicBezTo>
                  <a:cubicBezTo>
                    <a:pt x="353" y="188"/>
                    <a:pt x="384" y="229"/>
                    <a:pt x="437" y="225"/>
                  </a:cubicBezTo>
                  <a:cubicBezTo>
                    <a:pt x="490" y="221"/>
                    <a:pt x="559" y="173"/>
                    <a:pt x="628" y="125"/>
                  </a:cubicBezTo>
                </a:path>
              </a:pathLst>
            </a:custGeom>
            <a:noFill/>
            <a:ln w="28575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Text Box 134"/>
            <p:cNvSpPr txBox="1">
              <a:spLocks noChangeArrowheads="1"/>
            </p:cNvSpPr>
            <p:nvPr/>
          </p:nvSpPr>
          <p:spPr bwMode="auto">
            <a:xfrm>
              <a:off x="6443663" y="2538413"/>
              <a:ext cx="1082675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742950" indent="-28575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Arial Black" charset="0"/>
                </a:rPr>
                <a:t>GFP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8474" name="Line 136"/>
            <p:cNvSpPr>
              <a:spLocks noChangeShapeType="1"/>
            </p:cNvSpPr>
            <p:nvPr/>
          </p:nvSpPr>
          <p:spPr bwMode="auto">
            <a:xfrm flipH="1">
              <a:off x="4953000" y="2286000"/>
              <a:ext cx="762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Line 137"/>
            <p:cNvSpPr>
              <a:spLocks noChangeShapeType="1"/>
            </p:cNvSpPr>
            <p:nvPr/>
          </p:nvSpPr>
          <p:spPr bwMode="auto">
            <a:xfrm flipH="1">
              <a:off x="5986463" y="2765425"/>
              <a:ext cx="45720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Oval 138"/>
            <p:cNvSpPr>
              <a:spLocks noChangeArrowheads="1"/>
            </p:cNvSpPr>
            <p:nvPr/>
          </p:nvSpPr>
          <p:spPr bwMode="auto">
            <a:xfrm>
              <a:off x="5033963" y="3756025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139"/>
            <p:cNvSpPr>
              <a:spLocks noChangeArrowheads="1"/>
            </p:cNvSpPr>
            <p:nvPr/>
          </p:nvSpPr>
          <p:spPr bwMode="auto">
            <a:xfrm>
              <a:off x="4843463" y="4022725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78" name="AutoShape 141"/>
            <p:cNvCxnSpPr>
              <a:cxnSpLocks noChangeShapeType="1"/>
            </p:cNvCxnSpPr>
            <p:nvPr/>
          </p:nvCxnSpPr>
          <p:spPr bwMode="auto">
            <a:xfrm rot="16200000" flipH="1">
              <a:off x="6012657" y="4787106"/>
              <a:ext cx="527050" cy="401637"/>
            </a:xfrm>
            <a:prstGeom prst="curvedConnector2">
              <a:avLst/>
            </a:prstGeom>
            <a:noFill/>
            <a:ln w="12700" cap="sq">
              <a:solidFill>
                <a:srgbClr val="00008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" name="Rectangle 27"/>
          <p:cNvSpPr txBox="1">
            <a:spLocks noChangeArrowheads="1"/>
          </p:cNvSpPr>
          <p:nvPr/>
        </p:nvSpPr>
        <p:spPr>
          <a:xfrm>
            <a:off x="152400" y="990600"/>
            <a:ext cx="4572000" cy="16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Arial Black" charset="0"/>
              </a:rPr>
              <a:t>Uptake of foreign DNA,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often a circular plasmid</a:t>
            </a:r>
          </a:p>
          <a:p>
            <a:r>
              <a:rPr lang="en-US" sz="2400" b="1" u="sng" dirty="0" smtClean="0">
                <a:solidFill>
                  <a:schemeClr val="tx1"/>
                </a:solidFill>
                <a:latin typeface="Arial Black"/>
                <a:cs typeface="Arial Black"/>
              </a:rPr>
              <a:t>Goal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Get </a:t>
            </a:r>
            <a:r>
              <a:rPr lang="en-US" sz="2400" dirty="0" err="1" smtClean="0">
                <a:solidFill>
                  <a:schemeClr val="tx1"/>
                </a:solidFill>
                <a:latin typeface="Arial" charset="0"/>
              </a:rPr>
              <a:t>pGLO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plasmids into </a:t>
            </a:r>
            <a:r>
              <a:rPr lang="en-US" sz="2400" i="1" dirty="0" smtClean="0">
                <a:solidFill>
                  <a:schemeClr val="tx1"/>
                </a:solidFill>
                <a:latin typeface="Arial" charset="0"/>
              </a:rPr>
              <a:t>E. coli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 bacteria</a:t>
            </a:r>
            <a:endParaRPr lang="en-US" sz="2400" dirty="0">
              <a:solidFill>
                <a:schemeClr val="tx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2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0"/>
          <p:cNvSpPr>
            <a:spLocks noChangeArrowheads="1"/>
          </p:cNvSpPr>
          <p:nvPr/>
        </p:nvSpPr>
        <p:spPr bwMode="auto">
          <a:xfrm>
            <a:off x="3048000" y="1295400"/>
            <a:ext cx="15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1812" cy="5334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8000"/>
                </a:solidFill>
                <a:latin typeface="Arial Black" charset="0"/>
              </a:rPr>
              <a:t>What do we need to do to make Bacterial Transformation successful?</a:t>
            </a:r>
            <a:endParaRPr lang="en-US" sz="2800" dirty="0">
              <a:latin typeface="Arial Black" charset="0"/>
            </a:endParaRPr>
          </a:p>
        </p:txBody>
      </p:sp>
      <p:sp>
        <p:nvSpPr>
          <p:cNvPr id="47" name="Rectangle 27"/>
          <p:cNvSpPr txBox="1">
            <a:spLocks noChangeArrowheads="1"/>
          </p:cNvSpPr>
          <p:nvPr/>
        </p:nvSpPr>
        <p:spPr>
          <a:xfrm>
            <a:off x="457200" y="1371600"/>
            <a:ext cx="71628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Arial Black" charset="0"/>
              </a:rPr>
              <a:t>Calcium Chloride + Heat-Shock: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CaCl</a:t>
            </a:r>
            <a:r>
              <a:rPr lang="en-US" sz="2200" baseline="-25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 – Plasmid DNA sticks to bacterial cell walls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Heat-Shock (ice 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schemeClr val="tx1"/>
                </a:solidFill>
              </a:rPr>
              <a:t>heat 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200" dirty="0" smtClean="0">
                <a:solidFill>
                  <a:schemeClr val="tx1"/>
                </a:solidFill>
              </a:rPr>
              <a:t>ice) – Cell membrane becomes porous – plasmid can “sneak” in through holes</a:t>
            </a:r>
          </a:p>
          <a:p>
            <a:pPr marL="228600" lvl="1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1"/>
            <a:endParaRPr lang="en-US" sz="2200" dirty="0" smtClean="0">
              <a:solidFill>
                <a:schemeClr val="tx1"/>
              </a:solidFill>
              <a:latin typeface="Arial Black" charset="0"/>
            </a:endParaRPr>
          </a:p>
          <a:p>
            <a:pPr lvl="1"/>
            <a:endParaRPr lang="en-US" sz="22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3835" b="14785"/>
          <a:stretch/>
        </p:blipFill>
        <p:spPr>
          <a:xfrm>
            <a:off x="0" y="3200400"/>
            <a:ext cx="9144000" cy="2837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200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Transformation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8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086600" cy="5334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8000"/>
                </a:solidFill>
                <a:latin typeface="Arial Black" charset="0"/>
              </a:rPr>
              <a:t>Transformation Procedure</a:t>
            </a:r>
            <a:endParaRPr lang="en-US" dirty="0">
              <a:latin typeface="Arial Black" charset="0"/>
            </a:endParaRPr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543800" cy="5181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600" dirty="0">
                <a:solidFill>
                  <a:srgbClr val="000000"/>
                </a:solidFill>
              </a:rPr>
              <a:t>Suspend </a:t>
            </a:r>
            <a:r>
              <a:rPr lang="en-US" sz="2600" i="1" dirty="0" smtClean="0">
                <a:solidFill>
                  <a:srgbClr val="000000"/>
                </a:solidFill>
              </a:rPr>
              <a:t>E. coli </a:t>
            </a:r>
            <a:r>
              <a:rPr lang="en-US" sz="2600" dirty="0" smtClean="0">
                <a:solidFill>
                  <a:srgbClr val="000000"/>
                </a:solidFill>
              </a:rPr>
              <a:t>starter culture in </a:t>
            </a:r>
            <a:r>
              <a:rPr lang="en-US" sz="2600" dirty="0">
                <a:solidFill>
                  <a:srgbClr val="000000"/>
                </a:solidFill>
              </a:rPr>
              <a:t>Transformation </a:t>
            </a:r>
            <a:r>
              <a:rPr lang="en-US" sz="2600" dirty="0" smtClean="0">
                <a:solidFill>
                  <a:srgbClr val="000000"/>
                </a:solidFill>
              </a:rPr>
              <a:t>solution (CaCl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endParaRPr lang="en-US" sz="26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600" dirty="0">
                <a:solidFill>
                  <a:srgbClr val="000000"/>
                </a:solidFill>
              </a:rPr>
              <a:t>Add </a:t>
            </a:r>
            <a:r>
              <a:rPr lang="en-US" sz="2600" dirty="0" err="1" smtClean="0">
                <a:solidFill>
                  <a:srgbClr val="000000"/>
                </a:solidFill>
              </a:rPr>
              <a:t>pGLO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plasmid </a:t>
            </a:r>
            <a:r>
              <a:rPr lang="en-US" sz="2600" dirty="0" smtClean="0">
                <a:solidFill>
                  <a:srgbClr val="000000"/>
                </a:solidFill>
              </a:rPr>
              <a:t>DNA</a:t>
            </a:r>
            <a:endParaRPr lang="en-US" sz="26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600" dirty="0">
                <a:solidFill>
                  <a:srgbClr val="000000"/>
                </a:solidFill>
              </a:rPr>
              <a:t>Place tubes in </a:t>
            </a:r>
            <a:r>
              <a:rPr lang="en-US" sz="2600" dirty="0" smtClean="0">
                <a:solidFill>
                  <a:srgbClr val="000000"/>
                </a:solidFill>
              </a:rPr>
              <a:t>ice</a:t>
            </a:r>
            <a:endParaRPr lang="en-US" sz="26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600" dirty="0" smtClean="0">
                <a:solidFill>
                  <a:srgbClr val="000000"/>
                </a:solidFill>
              </a:rPr>
              <a:t>Heat-</a:t>
            </a:r>
            <a:r>
              <a:rPr lang="en-US" sz="2600" dirty="0">
                <a:solidFill>
                  <a:srgbClr val="000000"/>
                </a:solidFill>
              </a:rPr>
              <a:t>shock at 42°C and place on </a:t>
            </a:r>
            <a:r>
              <a:rPr lang="en-US" sz="2600" dirty="0" smtClean="0">
                <a:solidFill>
                  <a:srgbClr val="000000"/>
                </a:solidFill>
              </a:rPr>
              <a:t>ice</a:t>
            </a:r>
            <a:endParaRPr lang="en-US" sz="26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600" dirty="0" smtClean="0">
                <a:solidFill>
                  <a:srgbClr val="000000"/>
                </a:solidFill>
              </a:rPr>
              <a:t>Incubate </a:t>
            </a:r>
            <a:r>
              <a:rPr lang="en-US" sz="2600" dirty="0">
                <a:solidFill>
                  <a:srgbClr val="000000"/>
                </a:solidFill>
              </a:rPr>
              <a:t>with nutrient </a:t>
            </a:r>
            <a:r>
              <a:rPr lang="en-US" sz="2600" dirty="0" smtClean="0">
                <a:solidFill>
                  <a:srgbClr val="000000"/>
                </a:solidFill>
              </a:rPr>
              <a:t>broth</a:t>
            </a:r>
            <a:endParaRPr lang="en-US" sz="2600" dirty="0">
              <a:solidFill>
                <a:srgbClr val="000000"/>
              </a:solidFill>
            </a:endParaRPr>
          </a:p>
          <a:p>
            <a:pPr eaLnBrk="1" hangingPunct="1"/>
            <a:r>
              <a:rPr lang="en-US" sz="2600" dirty="0">
                <a:solidFill>
                  <a:srgbClr val="000000"/>
                </a:solidFill>
              </a:rPr>
              <a:t>Streak </a:t>
            </a:r>
            <a:r>
              <a:rPr lang="en-US" sz="2600" dirty="0" smtClean="0">
                <a:solidFill>
                  <a:srgbClr val="000000"/>
                </a:solidFill>
              </a:rPr>
              <a:t>plates</a:t>
            </a:r>
          </a:p>
          <a:p>
            <a:pPr eaLnBrk="1" hangingPunct="1"/>
            <a:r>
              <a:rPr lang="en-US" sz="2600" dirty="0" smtClean="0">
                <a:solidFill>
                  <a:srgbClr val="000000"/>
                </a:solidFill>
              </a:rPr>
              <a:t>Grow overnight in incubator</a:t>
            </a:r>
            <a:endParaRPr lang="en-US" sz="2600" dirty="0">
              <a:solidFill>
                <a:srgbClr val="000000"/>
              </a:solidFill>
            </a:endParaRPr>
          </a:p>
          <a:p>
            <a:pPr lvl="1"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559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376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Introduction to the pGLO Lab</vt:lpstr>
      <vt:lpstr>What is a plasmid? </vt:lpstr>
      <vt:lpstr>What is our gene of interest in this lab? </vt:lpstr>
      <vt:lpstr>Why is GFP so cool?</vt:lpstr>
      <vt:lpstr>Can you elaborate on this “splicing” of DNA?</vt:lpstr>
      <vt:lpstr>Some genes to know in the pGLO plasmid</vt:lpstr>
      <vt:lpstr>What is Bacterial Transformation?</vt:lpstr>
      <vt:lpstr>What do we need to do to make Bacterial Transformation successful?</vt:lpstr>
      <vt:lpstr>Transformation Procedure</vt:lpstr>
      <vt:lpstr>Transformation Procedure</vt:lpstr>
    </vt:vector>
  </TitlesOfParts>
  <Company>Community High School District 117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</dc:title>
  <dc:creator>District 117</dc:creator>
  <cp:lastModifiedBy>Ryan Miles</cp:lastModifiedBy>
  <cp:revision>72</cp:revision>
  <dcterms:created xsi:type="dcterms:W3CDTF">2011-01-14T14:41:44Z</dcterms:created>
  <dcterms:modified xsi:type="dcterms:W3CDTF">2015-11-19T14:35:45Z</dcterms:modified>
</cp:coreProperties>
</file>