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71" r:id="rId3"/>
    <p:sldId id="274" r:id="rId4"/>
    <p:sldId id="306" r:id="rId5"/>
    <p:sldId id="277" r:id="rId6"/>
    <p:sldId id="314" r:id="rId7"/>
    <p:sldId id="315" r:id="rId8"/>
    <p:sldId id="309" r:id="rId9"/>
    <p:sldId id="279" r:id="rId10"/>
    <p:sldId id="280" r:id="rId11"/>
    <p:sldId id="281" r:id="rId12"/>
    <p:sldId id="282" r:id="rId13"/>
    <p:sldId id="284" r:id="rId14"/>
    <p:sldId id="285" r:id="rId15"/>
    <p:sldId id="286" r:id="rId16"/>
    <p:sldId id="287" r:id="rId17"/>
    <p:sldId id="288" r:id="rId18"/>
    <p:sldId id="290" r:id="rId19"/>
    <p:sldId id="308" r:id="rId20"/>
    <p:sldId id="313" r:id="rId21"/>
    <p:sldId id="301" r:id="rId22"/>
    <p:sldId id="31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3" autoAdjust="0"/>
    <p:restoredTop sz="94737" autoAdjust="0"/>
  </p:normalViewPr>
  <p:slideViewPr>
    <p:cSldViewPr>
      <p:cViewPr>
        <p:scale>
          <a:sx n="108" d="100"/>
          <a:sy n="108" d="100"/>
        </p:scale>
        <p:origin x="-7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B61E64-2FF2-4CE2-9DC2-BF791AB4CA21}" type="datetimeFigureOut">
              <a:rPr lang="en-US" smtClean="0"/>
              <a:pPr/>
              <a:t>12/8/2014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3B60F0-2BD2-4EE4-B2AC-E7A0E6D592BA}" type="slidenum">
              <a:rPr lang="en-US" smtClean="0"/>
              <a:pPr/>
              <a:t>‹#›</a:t>
            </a:fld>
            <a:endParaRPr lang="en-US" dirty="0"/>
          </a:p>
        </p:txBody>
      </p:sp>
    </p:spTree>
    <p:extLst>
      <p:ext uri="{BB962C8B-B14F-4D97-AF65-F5344CB8AC3E}">
        <p14:creationId xmlns:p14="http://schemas.microsoft.com/office/powerpoint/2010/main" val="575047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3B60F0-2BD2-4EE4-B2AC-E7A0E6D592B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3B60F0-2BD2-4EE4-B2AC-E7A0E6D592B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B12564D-DE40-47A0-8F23-5E8C8C57F300}" type="datetimeFigureOut">
              <a:rPr lang="en-US" smtClean="0"/>
              <a:pPr/>
              <a:t>12/8/2014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107B7584-8CED-4F3C-AA49-7B0D4B7C099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12564D-DE40-47A0-8F23-5E8C8C57F300}" type="datetimeFigureOut">
              <a:rPr lang="en-US" smtClean="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7B7584-8CED-4F3C-AA49-7B0D4B7C099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12564D-DE40-47A0-8F23-5E8C8C57F300}" type="datetimeFigureOut">
              <a:rPr lang="en-US" smtClean="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7B7584-8CED-4F3C-AA49-7B0D4B7C099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1DD5705F-217B-4D71-9EDA-388631391B2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12564D-DE40-47A0-8F23-5E8C8C57F300}" type="datetimeFigureOut">
              <a:rPr lang="en-US" smtClean="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7B7584-8CED-4F3C-AA49-7B0D4B7C099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B12564D-DE40-47A0-8F23-5E8C8C57F300}" type="datetimeFigureOut">
              <a:rPr lang="en-US" smtClean="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7B7584-8CED-4F3C-AA49-7B0D4B7C099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12564D-DE40-47A0-8F23-5E8C8C57F300}" type="datetimeFigureOut">
              <a:rPr lang="en-US" smtClean="0"/>
              <a:pPr/>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7B7584-8CED-4F3C-AA49-7B0D4B7C099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B12564D-DE40-47A0-8F23-5E8C8C57F300}" type="datetimeFigureOut">
              <a:rPr lang="en-US" smtClean="0"/>
              <a:pPr/>
              <a:t>12/8/2014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7B7584-8CED-4F3C-AA49-7B0D4B7C099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B12564D-DE40-47A0-8F23-5E8C8C57F300}" type="datetimeFigureOut">
              <a:rPr lang="en-US" smtClean="0"/>
              <a:pPr/>
              <a:t>12/8/2014</a:t>
            </a:fld>
            <a:endParaRPr lang="en-US" dirty="0"/>
          </a:p>
        </p:txBody>
      </p:sp>
      <p:sp>
        <p:nvSpPr>
          <p:cNvPr id="8" name="Slide Number Placeholder 7"/>
          <p:cNvSpPr>
            <a:spLocks noGrp="1"/>
          </p:cNvSpPr>
          <p:nvPr>
            <p:ph type="sldNum" sz="quarter" idx="11"/>
          </p:nvPr>
        </p:nvSpPr>
        <p:spPr/>
        <p:txBody>
          <a:bodyPr/>
          <a:lstStyle/>
          <a:p>
            <a:fld id="{107B7584-8CED-4F3C-AA49-7B0D4B7C099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2564D-DE40-47A0-8F23-5E8C8C57F300}" type="datetimeFigureOut">
              <a:rPr lang="en-US" smtClean="0"/>
              <a:pPr/>
              <a:t>12/8/2014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7B7584-8CED-4F3C-AA49-7B0D4B7C099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12564D-DE40-47A0-8F23-5E8C8C57F300}" type="datetimeFigureOut">
              <a:rPr lang="en-US" smtClean="0"/>
              <a:pPr/>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107B7584-8CED-4F3C-AA49-7B0D4B7C099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FB12564D-DE40-47A0-8F23-5E8C8C57F300}" type="datetimeFigureOut">
              <a:rPr lang="en-US" smtClean="0"/>
              <a:pPr/>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7B7584-8CED-4F3C-AA49-7B0D4B7C099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B12564D-DE40-47A0-8F23-5E8C8C57F300}" type="datetimeFigureOut">
              <a:rPr lang="en-US" smtClean="0"/>
              <a:pPr/>
              <a:t>12/8/2014</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07B7584-8CED-4F3C-AA49-7B0D4B7C099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Selective_breeding" TargetMode="External"/><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0"/>
            <a:ext cx="7315200" cy="762000"/>
          </a:xfrm>
        </p:spPr>
        <p:txBody>
          <a:bodyPr>
            <a:normAutofit fontScale="90000"/>
          </a:bodyPr>
          <a:lstStyle/>
          <a:p>
            <a:pPr algn="l"/>
            <a:r>
              <a:rPr lang="en-US" altLang="en-US" dirty="0" smtClean="0"/>
              <a:t>Evidence of Evolution</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1219200" y="1066800"/>
            <a:ext cx="6564923" cy="53340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4000" dirty="0"/>
              <a:t>Reproductive Isolating Mechanisms</a:t>
            </a:r>
          </a:p>
        </p:txBody>
      </p:sp>
      <p:sp>
        <p:nvSpPr>
          <p:cNvPr id="6147" name="Rectangle 3"/>
          <p:cNvSpPr>
            <a:spLocks noGrp="1" noChangeArrowheads="1"/>
          </p:cNvSpPr>
          <p:nvPr>
            <p:ph type="body" idx="1"/>
          </p:nvPr>
        </p:nvSpPr>
        <p:spPr/>
        <p:txBody>
          <a:bodyPr/>
          <a:lstStyle/>
          <a:p>
            <a:r>
              <a:rPr lang="en-US" sz="3800"/>
              <a:t>Any heritable feature of body form, functioning, or behavior that prevents interbreeding between one or more genetically divergent populations.</a:t>
            </a:r>
          </a:p>
          <a:p>
            <a:r>
              <a:rPr lang="en-US" sz="3800"/>
              <a:t>Can be either </a:t>
            </a:r>
            <a:r>
              <a:rPr lang="en-US" sz="3800" b="1" u="sng"/>
              <a:t>prezygotic</a:t>
            </a:r>
            <a:r>
              <a:rPr lang="en-US" sz="3800"/>
              <a:t> or </a:t>
            </a:r>
            <a:r>
              <a:rPr lang="en-US" sz="3800" b="1" u="sng"/>
              <a:t>postzygotic</a:t>
            </a:r>
            <a:r>
              <a:rPr lang="en-US" sz="3800"/>
              <a:t>.</a:t>
            </a:r>
            <a:endParaRPr lang="en-US" sz="4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4000" dirty="0" err="1"/>
              <a:t>Prezygotic</a:t>
            </a:r>
            <a:r>
              <a:rPr lang="en-US" sz="4000" dirty="0"/>
              <a:t> Isolation Mechanisms</a:t>
            </a:r>
          </a:p>
        </p:txBody>
      </p:sp>
      <p:sp>
        <p:nvSpPr>
          <p:cNvPr id="7171" name="Rectangle 3"/>
          <p:cNvSpPr>
            <a:spLocks noGrp="1" noChangeArrowheads="1"/>
          </p:cNvSpPr>
          <p:nvPr>
            <p:ph type="body" idx="1"/>
          </p:nvPr>
        </p:nvSpPr>
        <p:spPr>
          <a:xfrm>
            <a:off x="457200" y="1371600"/>
            <a:ext cx="7467600" cy="4525963"/>
          </a:xfrm>
        </p:spPr>
        <p:txBody>
          <a:bodyPr>
            <a:normAutofit/>
          </a:bodyPr>
          <a:lstStyle/>
          <a:p>
            <a:r>
              <a:rPr lang="en-US" sz="2800" dirty="0"/>
              <a:t>Method of reproductive isolation that occurs even before a zygote is produced.</a:t>
            </a:r>
          </a:p>
          <a:p>
            <a:pPr lvl="1"/>
            <a:r>
              <a:rPr lang="en-US" sz="2800" b="1" u="sng" dirty="0"/>
              <a:t>Zygote</a:t>
            </a:r>
            <a:r>
              <a:rPr lang="en-US" sz="2800" dirty="0"/>
              <a:t> = first stage of embryonic development after </a:t>
            </a:r>
            <a:r>
              <a:rPr lang="en-US" sz="2800" dirty="0" err="1"/>
              <a:t>fertiliztion</a:t>
            </a:r>
            <a:endParaRPr lang="en-US" sz="2800" dirty="0"/>
          </a:p>
        </p:txBody>
      </p:sp>
      <p:pic>
        <p:nvPicPr>
          <p:cNvPr id="29698" name="Picture 2" descr="http://zakstar.files.wordpress.com/2008/05/zygote.jpg"/>
          <p:cNvPicPr>
            <a:picLocks noChangeAspect="1" noChangeArrowheads="1"/>
          </p:cNvPicPr>
          <p:nvPr/>
        </p:nvPicPr>
        <p:blipFill>
          <a:blip r:embed="rId2" cstate="print"/>
          <a:srcRect/>
          <a:stretch>
            <a:fillRect/>
          </a:stretch>
        </p:blipFill>
        <p:spPr bwMode="auto">
          <a:xfrm>
            <a:off x="3429000" y="3505200"/>
            <a:ext cx="2857500" cy="28575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Behavior Isolation</a:t>
            </a:r>
          </a:p>
        </p:txBody>
      </p:sp>
      <p:sp>
        <p:nvSpPr>
          <p:cNvPr id="8195" name="Rectangle 3"/>
          <p:cNvSpPr>
            <a:spLocks noGrp="1" noChangeArrowheads="1"/>
          </p:cNvSpPr>
          <p:nvPr>
            <p:ph type="body" idx="1"/>
          </p:nvPr>
        </p:nvSpPr>
        <p:spPr/>
        <p:txBody>
          <a:bodyPr/>
          <a:lstStyle/>
          <a:p>
            <a:r>
              <a:rPr lang="en-US"/>
              <a:t>When behavior of individuals in populations of similar organisms prevent mating.</a:t>
            </a:r>
          </a:p>
          <a:p>
            <a:r>
              <a:rPr lang="en-US"/>
              <a:t>Ex: birds…</a:t>
            </a:r>
          </a:p>
        </p:txBody>
      </p:sp>
      <p:pic>
        <p:nvPicPr>
          <p:cNvPr id="8200" name="Picture 8" descr="Weekend_wkpage3_1097444"/>
          <p:cNvPicPr>
            <a:picLocks noChangeAspect="1" noChangeArrowheads="1"/>
          </p:cNvPicPr>
          <p:nvPr/>
        </p:nvPicPr>
        <p:blipFill>
          <a:blip r:embed="rId2" cstate="print"/>
          <a:srcRect/>
          <a:stretch>
            <a:fillRect/>
          </a:stretch>
        </p:blipFill>
        <p:spPr bwMode="auto">
          <a:xfrm>
            <a:off x="2514600" y="3581400"/>
            <a:ext cx="5943600" cy="30099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Temporal Isolation</a:t>
            </a:r>
          </a:p>
        </p:txBody>
      </p:sp>
      <p:sp>
        <p:nvSpPr>
          <p:cNvPr id="17411" name="Rectangle 3"/>
          <p:cNvSpPr>
            <a:spLocks noGrp="1" noChangeArrowheads="1"/>
          </p:cNvSpPr>
          <p:nvPr>
            <p:ph type="body" idx="1"/>
          </p:nvPr>
        </p:nvSpPr>
        <p:spPr>
          <a:xfrm>
            <a:off x="457200" y="1295400"/>
            <a:ext cx="7467600" cy="4525963"/>
          </a:xfrm>
        </p:spPr>
        <p:txBody>
          <a:bodyPr/>
          <a:lstStyle/>
          <a:p>
            <a:r>
              <a:rPr lang="en-US" dirty="0"/>
              <a:t>When similar organisms are isolated by timing – they just aren’t around when their sister species are…</a:t>
            </a:r>
          </a:p>
          <a:p>
            <a:r>
              <a:rPr lang="en-US" dirty="0"/>
              <a:t>Ex: Cicadas </a:t>
            </a:r>
          </a:p>
          <a:p>
            <a:pPr>
              <a:buFont typeface="Wingdings" pitchFamily="2" charset="2"/>
              <a:buNone/>
            </a:pPr>
            <a:endParaRPr lang="en-US" dirty="0"/>
          </a:p>
        </p:txBody>
      </p:sp>
      <p:pic>
        <p:nvPicPr>
          <p:cNvPr id="17416" name="Picture 8" descr="_40171173_cic_ap_203"/>
          <p:cNvPicPr>
            <a:picLocks noChangeAspect="1" noChangeArrowheads="1"/>
          </p:cNvPicPr>
          <p:nvPr/>
        </p:nvPicPr>
        <p:blipFill>
          <a:blip r:embed="rId2" cstate="print"/>
          <a:srcRect/>
          <a:stretch>
            <a:fillRect/>
          </a:stretch>
        </p:blipFill>
        <p:spPr bwMode="auto">
          <a:xfrm>
            <a:off x="3810000" y="3581400"/>
            <a:ext cx="2201863" cy="2819400"/>
          </a:xfrm>
          <a:prstGeom prst="rect">
            <a:avLst/>
          </a:prstGeom>
          <a:noFill/>
        </p:spPr>
      </p:pic>
      <p:pic>
        <p:nvPicPr>
          <p:cNvPr id="17421" name="Picture 13" descr="cicadatwo"/>
          <p:cNvPicPr>
            <a:picLocks noChangeAspect="1" noChangeArrowheads="1"/>
          </p:cNvPicPr>
          <p:nvPr/>
        </p:nvPicPr>
        <p:blipFill>
          <a:blip r:embed="rId3" cstate="print"/>
          <a:srcRect/>
          <a:stretch>
            <a:fillRect/>
          </a:stretch>
        </p:blipFill>
        <p:spPr bwMode="auto">
          <a:xfrm>
            <a:off x="6553200" y="3581400"/>
            <a:ext cx="1981200" cy="2819400"/>
          </a:xfrm>
          <a:prstGeom prst="rect">
            <a:avLst/>
          </a:prstGeom>
          <a:noFill/>
        </p:spPr>
      </p:pic>
      <p:sp>
        <p:nvSpPr>
          <p:cNvPr id="17422" name="Text Box 14"/>
          <p:cNvSpPr txBox="1">
            <a:spLocks noChangeArrowheads="1"/>
          </p:cNvSpPr>
          <p:nvPr/>
        </p:nvSpPr>
        <p:spPr bwMode="auto">
          <a:xfrm>
            <a:off x="441325" y="4024313"/>
            <a:ext cx="3597275" cy="2528887"/>
          </a:xfrm>
          <a:prstGeom prst="rect">
            <a:avLst/>
          </a:prstGeom>
          <a:noFill/>
          <a:ln w="9525">
            <a:noFill/>
            <a:miter lim="800000"/>
            <a:headEnd/>
            <a:tailEnd/>
          </a:ln>
          <a:effectLst/>
        </p:spPr>
        <p:txBody>
          <a:bodyPr>
            <a:spAutoFit/>
          </a:bodyPr>
          <a:lstStyle/>
          <a:p>
            <a:pPr eaLnBrk="1" hangingPunct="1"/>
            <a:r>
              <a:rPr lang="en-US" sz="3200">
                <a:latin typeface="Arial" charset="0"/>
              </a:rPr>
              <a:t>These two cicada species will only be able to share their genes once every 221 years.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0"/>
            <a:ext cx="8229600" cy="1139825"/>
          </a:xfrm>
        </p:spPr>
        <p:txBody>
          <a:bodyPr/>
          <a:lstStyle/>
          <a:p>
            <a:r>
              <a:rPr lang="en-US" dirty="0"/>
              <a:t>Mechanical Isolation</a:t>
            </a:r>
          </a:p>
        </p:txBody>
      </p:sp>
      <p:sp>
        <p:nvSpPr>
          <p:cNvPr id="20483" name="Rectangle 3"/>
          <p:cNvSpPr>
            <a:spLocks noGrp="1" noChangeArrowheads="1"/>
          </p:cNvSpPr>
          <p:nvPr>
            <p:ph type="body" sz="half" idx="1"/>
          </p:nvPr>
        </p:nvSpPr>
        <p:spPr>
          <a:xfrm>
            <a:off x="381000" y="1066800"/>
            <a:ext cx="4038600" cy="4530725"/>
          </a:xfrm>
        </p:spPr>
        <p:txBody>
          <a:bodyPr/>
          <a:lstStyle/>
          <a:p>
            <a:pPr>
              <a:lnSpc>
                <a:spcPct val="90000"/>
              </a:lnSpc>
            </a:pPr>
            <a:r>
              <a:rPr lang="en-US" sz="3800" dirty="0"/>
              <a:t>The parts don’t match up…</a:t>
            </a:r>
          </a:p>
          <a:p>
            <a:pPr lvl="1">
              <a:lnSpc>
                <a:spcPct val="90000"/>
              </a:lnSpc>
            </a:pPr>
            <a:r>
              <a:rPr lang="en-US" sz="3200" dirty="0"/>
              <a:t>This could be outwardly physical, or </a:t>
            </a:r>
            <a:r>
              <a:rPr lang="en-US" sz="3200" dirty="0" err="1"/>
              <a:t>gametic</a:t>
            </a:r>
            <a:r>
              <a:rPr lang="en-US" sz="3200" dirty="0" smtClean="0"/>
              <a:t>.</a:t>
            </a:r>
            <a:endParaRPr lang="en-US" sz="3200" dirty="0"/>
          </a:p>
        </p:txBody>
      </p:sp>
      <p:sp>
        <p:nvSpPr>
          <p:cNvPr id="7" name="TextBox 6"/>
          <p:cNvSpPr txBox="1"/>
          <p:nvPr/>
        </p:nvSpPr>
        <p:spPr>
          <a:xfrm>
            <a:off x="685800" y="4114800"/>
            <a:ext cx="8077200" cy="2031325"/>
          </a:xfrm>
          <a:prstGeom prst="rect">
            <a:avLst/>
          </a:prstGeom>
          <a:noFill/>
        </p:spPr>
        <p:txBody>
          <a:bodyPr wrap="square" rtlCol="0">
            <a:spAutoFit/>
          </a:bodyPr>
          <a:lstStyle/>
          <a:p>
            <a:r>
              <a:rPr lang="en-US" b="1" dirty="0" smtClean="0"/>
              <a:t>Mechanical isolation</a:t>
            </a:r>
            <a:r>
              <a:rPr lang="en-US" dirty="0" smtClean="0"/>
              <a:t> occurs because the genital organs of different species are incompatible. Even if members of two species court and attempt copulation, mating is not successful. In plants, mechanical isolation often occurs in flowering plants pollinated by insects. The flowers of black sage and white sage are structurally different and are pollinated by different species of insects. In this example, each insect species pollinates flowers of only one of the sage species. Therefore, interbreeding does not occur.</a:t>
            </a:r>
            <a:endParaRPr lang="en-US" dirty="0"/>
          </a:p>
        </p:txBody>
      </p:sp>
      <p:pic>
        <p:nvPicPr>
          <p:cNvPr id="8194" name="Picture 2" descr="http://163.16.28.248/bio/activelearner/19/images/ch19c2.jpg"/>
          <p:cNvPicPr>
            <a:picLocks noChangeAspect="1" noChangeArrowheads="1"/>
          </p:cNvPicPr>
          <p:nvPr/>
        </p:nvPicPr>
        <p:blipFill>
          <a:blip r:embed="rId2" cstate="print"/>
          <a:srcRect/>
          <a:stretch>
            <a:fillRect/>
          </a:stretch>
        </p:blipFill>
        <p:spPr bwMode="auto">
          <a:xfrm>
            <a:off x="5105400" y="914400"/>
            <a:ext cx="3505200" cy="313944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Ecological Isolation</a:t>
            </a:r>
          </a:p>
        </p:txBody>
      </p:sp>
      <p:sp>
        <p:nvSpPr>
          <p:cNvPr id="23555" name="Rectangle 3"/>
          <p:cNvSpPr>
            <a:spLocks noGrp="1" noChangeArrowheads="1"/>
          </p:cNvSpPr>
          <p:nvPr>
            <p:ph type="body" idx="1"/>
          </p:nvPr>
        </p:nvSpPr>
        <p:spPr>
          <a:xfrm>
            <a:off x="457200" y="1371600"/>
            <a:ext cx="7467600" cy="4525963"/>
          </a:xfrm>
        </p:spPr>
        <p:txBody>
          <a:bodyPr/>
          <a:lstStyle/>
          <a:p>
            <a:r>
              <a:rPr lang="en-US" dirty="0"/>
              <a:t>Populations are adapted to different microenvironments…</a:t>
            </a:r>
          </a:p>
          <a:p>
            <a:r>
              <a:rPr lang="en-US" dirty="0"/>
              <a:t>Example: </a:t>
            </a:r>
            <a:r>
              <a:rPr lang="en-US" dirty="0" err="1"/>
              <a:t>manzanitas</a:t>
            </a:r>
            <a:r>
              <a:rPr lang="en-US" dirty="0"/>
              <a:t> in the Sierra Nevada</a:t>
            </a:r>
          </a:p>
        </p:txBody>
      </p:sp>
      <p:pic>
        <p:nvPicPr>
          <p:cNvPr id="23560" name="Picture 8" descr="Arctostaphylos manzanita"/>
          <p:cNvPicPr>
            <a:picLocks noChangeAspect="1" noChangeArrowheads="1"/>
          </p:cNvPicPr>
          <p:nvPr/>
        </p:nvPicPr>
        <p:blipFill>
          <a:blip r:embed="rId2" cstate="print"/>
          <a:srcRect/>
          <a:stretch>
            <a:fillRect/>
          </a:stretch>
        </p:blipFill>
        <p:spPr bwMode="auto">
          <a:xfrm>
            <a:off x="1066800" y="3352800"/>
            <a:ext cx="2286000" cy="3048000"/>
          </a:xfrm>
          <a:prstGeom prst="rect">
            <a:avLst/>
          </a:prstGeom>
          <a:noFill/>
        </p:spPr>
      </p:pic>
      <p:pic>
        <p:nvPicPr>
          <p:cNvPr id="23565" name="Picture 13" descr="Range"/>
          <p:cNvPicPr>
            <a:picLocks noChangeAspect="1" noChangeArrowheads="1"/>
          </p:cNvPicPr>
          <p:nvPr/>
        </p:nvPicPr>
        <p:blipFill>
          <a:blip r:embed="rId3" cstate="print"/>
          <a:srcRect/>
          <a:stretch>
            <a:fillRect/>
          </a:stretch>
        </p:blipFill>
        <p:spPr bwMode="auto">
          <a:xfrm>
            <a:off x="4114800" y="3352800"/>
            <a:ext cx="4267200" cy="33829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Gametic Mortality</a:t>
            </a:r>
          </a:p>
        </p:txBody>
      </p:sp>
      <p:sp>
        <p:nvSpPr>
          <p:cNvPr id="26627" name="Rectangle 3"/>
          <p:cNvSpPr>
            <a:spLocks noGrp="1" noChangeArrowheads="1"/>
          </p:cNvSpPr>
          <p:nvPr>
            <p:ph type="body" idx="1"/>
          </p:nvPr>
        </p:nvSpPr>
        <p:spPr/>
        <p:txBody>
          <a:bodyPr/>
          <a:lstStyle/>
          <a:p>
            <a:r>
              <a:rPr lang="en-US"/>
              <a:t>Gametes of different species are incompatible at a molecular level. </a:t>
            </a:r>
          </a:p>
          <a:p>
            <a:pPr lvl="1"/>
            <a:r>
              <a:rPr lang="en-US"/>
              <a:t>Pollen may not grow a pollen tube, because it doesn’t recognize the stigma…</a:t>
            </a:r>
          </a:p>
          <a:p>
            <a:pPr lvl="1"/>
            <a:r>
              <a:rPr lang="en-US"/>
              <a:t>Sperm cannot penetrate the egg…</a:t>
            </a:r>
          </a:p>
        </p:txBody>
      </p:sp>
      <p:grpSp>
        <p:nvGrpSpPr>
          <p:cNvPr id="2" name="Group 14"/>
          <p:cNvGrpSpPr>
            <a:grpSpLocks/>
          </p:cNvGrpSpPr>
          <p:nvPr/>
        </p:nvGrpSpPr>
        <p:grpSpPr bwMode="auto">
          <a:xfrm>
            <a:off x="3733800" y="4343400"/>
            <a:ext cx="4479925" cy="1908175"/>
            <a:chOff x="2352" y="2688"/>
            <a:chExt cx="2822" cy="1202"/>
          </a:xfrm>
        </p:grpSpPr>
        <p:sp>
          <p:nvSpPr>
            <p:cNvPr id="26628" name="Oval 4"/>
            <p:cNvSpPr>
              <a:spLocks noChangeArrowheads="1"/>
            </p:cNvSpPr>
            <p:nvPr/>
          </p:nvSpPr>
          <p:spPr bwMode="auto">
            <a:xfrm>
              <a:off x="3552" y="2688"/>
              <a:ext cx="1008" cy="960"/>
            </a:xfrm>
            <a:prstGeom prst="ellipse">
              <a:avLst/>
            </a:prstGeom>
            <a:solidFill>
              <a:srgbClr val="FAA4D7"/>
            </a:solidFill>
            <a:ln w="9525">
              <a:solidFill>
                <a:schemeClr val="tx1"/>
              </a:solidFill>
              <a:round/>
              <a:headEnd/>
              <a:tailEnd/>
            </a:ln>
            <a:effectLst/>
          </p:spPr>
          <p:txBody>
            <a:bodyPr wrap="none" anchor="ctr"/>
            <a:lstStyle/>
            <a:p>
              <a:pPr algn="ctr" eaLnBrk="1" hangingPunct="1"/>
              <a:r>
                <a:rPr lang="en-US">
                  <a:latin typeface="Arial" charset="0"/>
                </a:rPr>
                <a:t>EGG</a:t>
              </a:r>
            </a:p>
          </p:txBody>
        </p:sp>
        <p:grpSp>
          <p:nvGrpSpPr>
            <p:cNvPr id="3" name="Group 10"/>
            <p:cNvGrpSpPr>
              <a:grpSpLocks/>
            </p:cNvGrpSpPr>
            <p:nvPr/>
          </p:nvGrpSpPr>
          <p:grpSpPr bwMode="auto">
            <a:xfrm rot="-1342809">
              <a:off x="2352" y="3648"/>
              <a:ext cx="1094" cy="146"/>
              <a:chOff x="2074" y="3151"/>
              <a:chExt cx="1094" cy="146"/>
            </a:xfrm>
          </p:grpSpPr>
          <p:sp>
            <p:nvSpPr>
              <p:cNvPr id="26630" name="Oval 6"/>
              <p:cNvSpPr>
                <a:spLocks noChangeArrowheads="1"/>
              </p:cNvSpPr>
              <p:nvPr/>
            </p:nvSpPr>
            <p:spPr bwMode="auto">
              <a:xfrm>
                <a:off x="2976" y="3168"/>
                <a:ext cx="192" cy="9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6632" name="Freeform 8"/>
              <p:cNvSpPr>
                <a:spLocks/>
              </p:cNvSpPr>
              <p:nvPr/>
            </p:nvSpPr>
            <p:spPr bwMode="auto">
              <a:xfrm>
                <a:off x="2074" y="3151"/>
                <a:ext cx="901" cy="146"/>
              </a:xfrm>
              <a:custGeom>
                <a:avLst/>
                <a:gdLst/>
                <a:ahLst/>
                <a:cxnLst>
                  <a:cxn ang="0">
                    <a:pos x="901" y="61"/>
                  </a:cxn>
                  <a:cxn ang="0">
                    <a:pos x="792" y="75"/>
                  </a:cxn>
                  <a:cxn ang="0">
                    <a:pos x="698" y="122"/>
                  </a:cxn>
                  <a:cxn ang="0">
                    <a:pos x="576" y="95"/>
                  </a:cxn>
                  <a:cxn ang="0">
                    <a:pos x="521" y="47"/>
                  </a:cxn>
                  <a:cxn ang="0">
                    <a:pos x="494" y="14"/>
                  </a:cxn>
                  <a:cxn ang="0">
                    <a:pos x="454" y="0"/>
                  </a:cxn>
                  <a:cxn ang="0">
                    <a:pos x="345" y="27"/>
                  </a:cxn>
                  <a:cxn ang="0">
                    <a:pos x="284" y="75"/>
                  </a:cxn>
                  <a:cxn ang="0">
                    <a:pos x="223" y="142"/>
                  </a:cxn>
                  <a:cxn ang="0">
                    <a:pos x="74" y="108"/>
                  </a:cxn>
                  <a:cxn ang="0">
                    <a:pos x="20" y="81"/>
                  </a:cxn>
                  <a:cxn ang="0">
                    <a:pos x="0" y="75"/>
                  </a:cxn>
                </a:cxnLst>
                <a:rect l="0" t="0" r="r" b="b"/>
                <a:pathLst>
                  <a:path w="901" h="146">
                    <a:moveTo>
                      <a:pt x="901" y="61"/>
                    </a:moveTo>
                    <a:cubicBezTo>
                      <a:pt x="897" y="61"/>
                      <a:pt x="818" y="61"/>
                      <a:pt x="792" y="75"/>
                    </a:cubicBezTo>
                    <a:cubicBezTo>
                      <a:pt x="753" y="97"/>
                      <a:pt x="743" y="113"/>
                      <a:pt x="698" y="122"/>
                    </a:cubicBezTo>
                    <a:cubicBezTo>
                      <a:pt x="617" y="114"/>
                      <a:pt x="635" y="110"/>
                      <a:pt x="576" y="95"/>
                    </a:cubicBezTo>
                    <a:cubicBezTo>
                      <a:pt x="528" y="63"/>
                      <a:pt x="544" y="82"/>
                      <a:pt x="521" y="47"/>
                    </a:cubicBezTo>
                    <a:cubicBezTo>
                      <a:pt x="514" y="24"/>
                      <a:pt x="519" y="25"/>
                      <a:pt x="494" y="14"/>
                    </a:cubicBezTo>
                    <a:cubicBezTo>
                      <a:pt x="481" y="8"/>
                      <a:pt x="454" y="0"/>
                      <a:pt x="454" y="0"/>
                    </a:cubicBezTo>
                    <a:cubicBezTo>
                      <a:pt x="377" y="8"/>
                      <a:pt x="399" y="9"/>
                      <a:pt x="345" y="27"/>
                    </a:cubicBezTo>
                    <a:cubicBezTo>
                      <a:pt x="297" y="60"/>
                      <a:pt x="316" y="43"/>
                      <a:pt x="284" y="75"/>
                    </a:cubicBezTo>
                    <a:cubicBezTo>
                      <a:pt x="272" y="110"/>
                      <a:pt x="254" y="123"/>
                      <a:pt x="223" y="142"/>
                    </a:cubicBezTo>
                    <a:cubicBezTo>
                      <a:pt x="146" y="137"/>
                      <a:pt x="127" y="146"/>
                      <a:pt x="74" y="108"/>
                    </a:cubicBezTo>
                    <a:cubicBezTo>
                      <a:pt x="53" y="93"/>
                      <a:pt x="47" y="91"/>
                      <a:pt x="20" y="81"/>
                    </a:cubicBezTo>
                    <a:cubicBezTo>
                      <a:pt x="13" y="79"/>
                      <a:pt x="0" y="75"/>
                      <a:pt x="0" y="75"/>
                    </a:cubicBezTo>
                  </a:path>
                </a:pathLst>
              </a:custGeom>
              <a:noFill/>
              <a:ln w="9525">
                <a:solidFill>
                  <a:schemeClr val="tx1"/>
                </a:solidFill>
                <a:round/>
                <a:headEnd/>
                <a:tailEnd/>
              </a:ln>
              <a:effectLst/>
            </p:spPr>
            <p:txBody>
              <a:bodyPr/>
              <a:lstStyle/>
              <a:p>
                <a:endParaRPr lang="en-US"/>
              </a:p>
            </p:txBody>
          </p:sp>
        </p:grpSp>
        <p:sp>
          <p:nvSpPr>
            <p:cNvPr id="26633" name="Firewall"/>
            <p:cNvSpPr>
              <a:spLocks noEditPoints="1" noChangeArrowheads="1"/>
            </p:cNvSpPr>
            <p:nvPr/>
          </p:nvSpPr>
          <p:spPr bwMode="auto">
            <a:xfrm>
              <a:off x="3456" y="3264"/>
              <a:ext cx="1140" cy="570"/>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p:spPr>
          <p:txBody>
            <a:bodyPr/>
            <a:lstStyle/>
            <a:p>
              <a:endParaRPr lang="en-US"/>
            </a:p>
          </p:txBody>
        </p:sp>
        <p:grpSp>
          <p:nvGrpSpPr>
            <p:cNvPr id="4" name="Group 11"/>
            <p:cNvGrpSpPr>
              <a:grpSpLocks/>
            </p:cNvGrpSpPr>
            <p:nvPr/>
          </p:nvGrpSpPr>
          <p:grpSpPr bwMode="auto">
            <a:xfrm rot="12626109">
              <a:off x="4080" y="3744"/>
              <a:ext cx="1094" cy="146"/>
              <a:chOff x="2074" y="3151"/>
              <a:chExt cx="1094" cy="146"/>
            </a:xfrm>
          </p:grpSpPr>
          <p:sp>
            <p:nvSpPr>
              <p:cNvPr id="26636" name="Oval 12"/>
              <p:cNvSpPr>
                <a:spLocks noChangeArrowheads="1"/>
              </p:cNvSpPr>
              <p:nvPr/>
            </p:nvSpPr>
            <p:spPr bwMode="auto">
              <a:xfrm>
                <a:off x="2976" y="3168"/>
                <a:ext cx="192" cy="9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6637" name="Freeform 13"/>
              <p:cNvSpPr>
                <a:spLocks/>
              </p:cNvSpPr>
              <p:nvPr/>
            </p:nvSpPr>
            <p:spPr bwMode="auto">
              <a:xfrm>
                <a:off x="2074" y="3151"/>
                <a:ext cx="901" cy="146"/>
              </a:xfrm>
              <a:custGeom>
                <a:avLst/>
                <a:gdLst/>
                <a:ahLst/>
                <a:cxnLst>
                  <a:cxn ang="0">
                    <a:pos x="901" y="61"/>
                  </a:cxn>
                  <a:cxn ang="0">
                    <a:pos x="792" y="75"/>
                  </a:cxn>
                  <a:cxn ang="0">
                    <a:pos x="698" y="122"/>
                  </a:cxn>
                  <a:cxn ang="0">
                    <a:pos x="576" y="95"/>
                  </a:cxn>
                  <a:cxn ang="0">
                    <a:pos x="521" y="47"/>
                  </a:cxn>
                  <a:cxn ang="0">
                    <a:pos x="494" y="14"/>
                  </a:cxn>
                  <a:cxn ang="0">
                    <a:pos x="454" y="0"/>
                  </a:cxn>
                  <a:cxn ang="0">
                    <a:pos x="345" y="27"/>
                  </a:cxn>
                  <a:cxn ang="0">
                    <a:pos x="284" y="75"/>
                  </a:cxn>
                  <a:cxn ang="0">
                    <a:pos x="223" y="142"/>
                  </a:cxn>
                  <a:cxn ang="0">
                    <a:pos x="74" y="108"/>
                  </a:cxn>
                  <a:cxn ang="0">
                    <a:pos x="20" y="81"/>
                  </a:cxn>
                  <a:cxn ang="0">
                    <a:pos x="0" y="75"/>
                  </a:cxn>
                </a:cxnLst>
                <a:rect l="0" t="0" r="r" b="b"/>
                <a:pathLst>
                  <a:path w="901" h="146">
                    <a:moveTo>
                      <a:pt x="901" y="61"/>
                    </a:moveTo>
                    <a:cubicBezTo>
                      <a:pt x="897" y="61"/>
                      <a:pt x="818" y="61"/>
                      <a:pt x="792" y="75"/>
                    </a:cubicBezTo>
                    <a:cubicBezTo>
                      <a:pt x="753" y="97"/>
                      <a:pt x="743" y="113"/>
                      <a:pt x="698" y="122"/>
                    </a:cubicBezTo>
                    <a:cubicBezTo>
                      <a:pt x="617" y="114"/>
                      <a:pt x="635" y="110"/>
                      <a:pt x="576" y="95"/>
                    </a:cubicBezTo>
                    <a:cubicBezTo>
                      <a:pt x="528" y="63"/>
                      <a:pt x="544" y="82"/>
                      <a:pt x="521" y="47"/>
                    </a:cubicBezTo>
                    <a:cubicBezTo>
                      <a:pt x="514" y="24"/>
                      <a:pt x="519" y="25"/>
                      <a:pt x="494" y="14"/>
                    </a:cubicBezTo>
                    <a:cubicBezTo>
                      <a:pt x="481" y="8"/>
                      <a:pt x="454" y="0"/>
                      <a:pt x="454" y="0"/>
                    </a:cubicBezTo>
                    <a:cubicBezTo>
                      <a:pt x="377" y="8"/>
                      <a:pt x="399" y="9"/>
                      <a:pt x="345" y="27"/>
                    </a:cubicBezTo>
                    <a:cubicBezTo>
                      <a:pt x="297" y="60"/>
                      <a:pt x="316" y="43"/>
                      <a:pt x="284" y="75"/>
                    </a:cubicBezTo>
                    <a:cubicBezTo>
                      <a:pt x="272" y="110"/>
                      <a:pt x="254" y="123"/>
                      <a:pt x="223" y="142"/>
                    </a:cubicBezTo>
                    <a:cubicBezTo>
                      <a:pt x="146" y="137"/>
                      <a:pt x="127" y="146"/>
                      <a:pt x="74" y="108"/>
                    </a:cubicBezTo>
                    <a:cubicBezTo>
                      <a:pt x="53" y="93"/>
                      <a:pt x="47" y="91"/>
                      <a:pt x="20" y="81"/>
                    </a:cubicBezTo>
                    <a:cubicBezTo>
                      <a:pt x="13" y="79"/>
                      <a:pt x="0" y="75"/>
                      <a:pt x="0" y="75"/>
                    </a:cubicBezTo>
                  </a:path>
                </a:pathLst>
              </a:custGeom>
              <a:noFill/>
              <a:ln w="9525">
                <a:solidFill>
                  <a:schemeClr val="tx1"/>
                </a:solidFill>
                <a:round/>
                <a:headEnd/>
                <a:tailEnd/>
              </a:ln>
              <a:effectLst/>
            </p:spPr>
            <p:txBody>
              <a:bodyPr/>
              <a:lstStyle/>
              <a:p>
                <a:endParaRPr lang="en-US"/>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Postzygotic Isolation</a:t>
            </a:r>
          </a:p>
        </p:txBody>
      </p:sp>
      <p:sp>
        <p:nvSpPr>
          <p:cNvPr id="27651" name="Rectangle 3"/>
          <p:cNvSpPr>
            <a:spLocks noGrp="1" noChangeArrowheads="1"/>
          </p:cNvSpPr>
          <p:nvPr>
            <p:ph type="body" idx="1"/>
          </p:nvPr>
        </p:nvSpPr>
        <p:spPr>
          <a:xfrm>
            <a:off x="457200" y="1600200"/>
            <a:ext cx="4114800" cy="4800600"/>
          </a:xfrm>
        </p:spPr>
        <p:txBody>
          <a:bodyPr>
            <a:normAutofit fontScale="92500" lnSpcReduction="10000"/>
          </a:bodyPr>
          <a:lstStyle/>
          <a:p>
            <a:r>
              <a:rPr lang="en-US" dirty="0"/>
              <a:t>Act during or after embryonic development.</a:t>
            </a:r>
          </a:p>
          <a:p>
            <a:r>
              <a:rPr lang="en-US" dirty="0"/>
              <a:t>May result in:</a:t>
            </a:r>
          </a:p>
          <a:p>
            <a:pPr lvl="1"/>
            <a:r>
              <a:rPr lang="en-US" dirty="0"/>
              <a:t>Early death of offspring</a:t>
            </a:r>
          </a:p>
          <a:p>
            <a:pPr lvl="1"/>
            <a:r>
              <a:rPr lang="en-US" dirty="0"/>
              <a:t>Sterility</a:t>
            </a:r>
          </a:p>
          <a:p>
            <a:pPr lvl="1"/>
            <a:r>
              <a:rPr lang="en-US" dirty="0"/>
              <a:t>Low fitness (weak offspring)</a:t>
            </a:r>
          </a:p>
          <a:p>
            <a:pPr lvl="1"/>
            <a:r>
              <a:rPr lang="en-US" dirty="0"/>
              <a:t>Low survival rates</a:t>
            </a:r>
          </a:p>
          <a:p>
            <a:r>
              <a:rPr lang="en-US" dirty="0"/>
              <a:t>Few sturdy but sterile hybrids: mule </a:t>
            </a:r>
          </a:p>
        </p:txBody>
      </p:sp>
      <p:pic>
        <p:nvPicPr>
          <p:cNvPr id="4" name="Picture 13" descr="ligerkrf"/>
          <p:cNvPicPr>
            <a:picLocks noChangeAspect="1" noChangeArrowheads="1"/>
          </p:cNvPicPr>
          <p:nvPr/>
        </p:nvPicPr>
        <p:blipFill>
          <a:blip r:embed="rId2" cstate="print"/>
          <a:srcRect/>
          <a:stretch>
            <a:fillRect/>
          </a:stretch>
        </p:blipFill>
        <p:spPr>
          <a:xfrm>
            <a:off x="4876800" y="1219200"/>
            <a:ext cx="3833813" cy="3484563"/>
          </a:xfrm>
          <a:prstGeom prst="rect">
            <a:avLst/>
          </a:prstGeom>
          <a:noFill/>
          <a:ln/>
        </p:spPr>
      </p:pic>
      <p:pic>
        <p:nvPicPr>
          <p:cNvPr id="5" name="Picture 5" descr="New-Legs-Mule-Poster-C12210611"/>
          <p:cNvPicPr>
            <a:picLocks noChangeAspect="1" noChangeArrowheads="1"/>
          </p:cNvPicPr>
          <p:nvPr/>
        </p:nvPicPr>
        <p:blipFill>
          <a:blip r:embed="rId3" cstate="print"/>
          <a:srcRect/>
          <a:stretch>
            <a:fillRect/>
          </a:stretch>
        </p:blipFill>
        <p:spPr>
          <a:xfrm>
            <a:off x="7086600" y="4800600"/>
            <a:ext cx="1587163" cy="1905000"/>
          </a:xfrm>
          <a:prstGeom prst="rect">
            <a:avLst/>
          </a:prstGeo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Types of Speciation</a:t>
            </a:r>
          </a:p>
        </p:txBody>
      </p:sp>
      <p:sp>
        <p:nvSpPr>
          <p:cNvPr id="32771" name="Rectangle 3"/>
          <p:cNvSpPr>
            <a:spLocks noGrp="1" noChangeArrowheads="1"/>
          </p:cNvSpPr>
          <p:nvPr>
            <p:ph type="body" idx="1"/>
          </p:nvPr>
        </p:nvSpPr>
        <p:spPr/>
        <p:txBody>
          <a:bodyPr/>
          <a:lstStyle/>
          <a:p>
            <a:r>
              <a:rPr lang="en-US" sz="3800" b="1" u="sng" dirty="0" err="1"/>
              <a:t>Allopatric</a:t>
            </a:r>
            <a:endParaRPr lang="en-US" sz="3800" b="1" u="sng" dirty="0"/>
          </a:p>
          <a:p>
            <a:pPr lvl="1"/>
            <a:r>
              <a:rPr lang="en-US" dirty="0" err="1"/>
              <a:t>Allo</a:t>
            </a:r>
            <a:r>
              <a:rPr lang="en-US" dirty="0"/>
              <a:t> – different</a:t>
            </a:r>
          </a:p>
          <a:p>
            <a:pPr lvl="1"/>
            <a:r>
              <a:rPr lang="en-US" dirty="0" err="1"/>
              <a:t>Patry</a:t>
            </a:r>
            <a:r>
              <a:rPr lang="en-US" dirty="0"/>
              <a:t> – </a:t>
            </a:r>
            <a:r>
              <a:rPr lang="en-US" dirty="0" smtClean="0"/>
              <a:t>homeland</a:t>
            </a:r>
            <a:endParaRPr lang="en-US" dirty="0"/>
          </a:p>
        </p:txBody>
      </p:sp>
      <p:pic>
        <p:nvPicPr>
          <p:cNvPr id="20481" name="Picture 1"/>
          <p:cNvPicPr>
            <a:picLocks noChangeAspect="1" noChangeArrowheads="1"/>
          </p:cNvPicPr>
          <p:nvPr/>
        </p:nvPicPr>
        <p:blipFill>
          <a:blip r:embed="rId2" cstate="print"/>
          <a:srcRect/>
          <a:stretch>
            <a:fillRect/>
          </a:stretch>
        </p:blipFill>
        <p:spPr bwMode="auto">
          <a:xfrm>
            <a:off x="609600" y="4648200"/>
            <a:ext cx="3352800" cy="1698266"/>
          </a:xfrm>
          <a:prstGeom prst="rect">
            <a:avLst/>
          </a:prstGeom>
          <a:noFill/>
          <a:ln w="9525">
            <a:noFill/>
            <a:miter lim="800000"/>
            <a:headEnd/>
            <a:tailEnd/>
          </a:ln>
          <a:effectLst/>
        </p:spPr>
      </p:pic>
      <p:pic>
        <p:nvPicPr>
          <p:cNvPr id="20482" name="Picture 2"/>
          <p:cNvPicPr>
            <a:picLocks noChangeAspect="1" noChangeArrowheads="1"/>
          </p:cNvPicPr>
          <p:nvPr/>
        </p:nvPicPr>
        <p:blipFill>
          <a:blip r:embed="rId3" cstate="print"/>
          <a:srcRect/>
          <a:stretch>
            <a:fillRect/>
          </a:stretch>
        </p:blipFill>
        <p:spPr bwMode="auto">
          <a:xfrm>
            <a:off x="5562600" y="4648200"/>
            <a:ext cx="3305853" cy="1666875"/>
          </a:xfrm>
          <a:prstGeom prst="rect">
            <a:avLst/>
          </a:prstGeom>
          <a:noFill/>
          <a:ln w="9525">
            <a:noFill/>
            <a:miter lim="800000"/>
            <a:headEnd/>
            <a:tailEnd/>
          </a:ln>
          <a:effectLst/>
        </p:spPr>
      </p:pic>
      <p:sp>
        <p:nvSpPr>
          <p:cNvPr id="6" name="TextBox 5"/>
          <p:cNvSpPr txBox="1"/>
          <p:nvPr/>
        </p:nvSpPr>
        <p:spPr>
          <a:xfrm>
            <a:off x="304800" y="3657600"/>
            <a:ext cx="3657600" cy="1292662"/>
          </a:xfrm>
          <a:prstGeom prst="rect">
            <a:avLst/>
          </a:prstGeom>
          <a:noFill/>
        </p:spPr>
        <p:txBody>
          <a:bodyPr wrap="square" rtlCol="0">
            <a:spAutoFit/>
          </a:bodyPr>
          <a:lstStyle/>
          <a:p>
            <a:r>
              <a:rPr lang="en-US" sz="2000" dirty="0" smtClean="0"/>
              <a:t>Speciation arises from physical separation between populations.</a:t>
            </a:r>
          </a:p>
          <a:p>
            <a:endParaRPr lang="en-US" dirty="0"/>
          </a:p>
        </p:txBody>
      </p:sp>
      <p:pic>
        <p:nvPicPr>
          <p:cNvPr id="7169" name="Picture 1"/>
          <p:cNvPicPr>
            <a:picLocks noChangeAspect="1" noChangeArrowheads="1"/>
          </p:cNvPicPr>
          <p:nvPr/>
        </p:nvPicPr>
        <p:blipFill>
          <a:blip r:embed="rId4" cstate="print"/>
          <a:srcRect/>
          <a:stretch>
            <a:fillRect/>
          </a:stretch>
        </p:blipFill>
        <p:spPr bwMode="auto">
          <a:xfrm>
            <a:off x="6477000" y="0"/>
            <a:ext cx="2200275" cy="3672900"/>
          </a:xfrm>
          <a:prstGeom prst="rect">
            <a:avLst/>
          </a:prstGeom>
          <a:noFill/>
          <a:ln w="9525">
            <a:noFill/>
            <a:miter lim="800000"/>
            <a:headEnd/>
            <a:tailEnd/>
          </a:ln>
        </p:spPr>
      </p:pic>
      <p:cxnSp>
        <p:nvCxnSpPr>
          <p:cNvPr id="9" name="Straight Arrow Connector 8"/>
          <p:cNvCxnSpPr/>
          <p:nvPr/>
        </p:nvCxnSpPr>
        <p:spPr>
          <a:xfrm>
            <a:off x="4191000" y="5334000"/>
            <a:ext cx="114300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b="1" u="sng" dirty="0" smtClean="0"/>
              <a:t>Sympatric</a:t>
            </a:r>
            <a:br>
              <a:rPr lang="en-US" sz="6600" b="1" u="sng" dirty="0" smtClean="0"/>
            </a:br>
            <a:r>
              <a:rPr lang="en-US" dirty="0" smtClean="0"/>
              <a:t>Sym – together</a:t>
            </a:r>
            <a:br>
              <a:rPr lang="en-US" dirty="0" smtClean="0"/>
            </a:br>
            <a:endParaRPr lang="en-US" dirty="0"/>
          </a:p>
        </p:txBody>
      </p:sp>
      <p:pic>
        <p:nvPicPr>
          <p:cNvPr id="86018" name="Picture 2"/>
          <p:cNvPicPr>
            <a:picLocks noChangeAspect="1" noChangeArrowheads="1"/>
          </p:cNvPicPr>
          <p:nvPr/>
        </p:nvPicPr>
        <p:blipFill>
          <a:blip r:embed="rId2" cstate="print"/>
          <a:srcRect/>
          <a:stretch>
            <a:fillRect/>
          </a:stretch>
        </p:blipFill>
        <p:spPr bwMode="auto">
          <a:xfrm>
            <a:off x="1143000" y="3200400"/>
            <a:ext cx="2569676" cy="3248025"/>
          </a:xfrm>
          <a:prstGeom prst="rect">
            <a:avLst/>
          </a:prstGeom>
          <a:noFill/>
          <a:ln w="9525">
            <a:noFill/>
            <a:miter lim="800000"/>
            <a:headEnd/>
            <a:tailEnd/>
          </a:ln>
          <a:effectLst/>
        </p:spPr>
      </p:pic>
      <p:sp>
        <p:nvSpPr>
          <p:cNvPr id="5" name="TextBox 4"/>
          <p:cNvSpPr txBox="1"/>
          <p:nvPr/>
        </p:nvSpPr>
        <p:spPr>
          <a:xfrm>
            <a:off x="457200" y="1600200"/>
            <a:ext cx="5562600" cy="1661993"/>
          </a:xfrm>
          <a:prstGeom prst="rect">
            <a:avLst/>
          </a:prstGeom>
          <a:noFill/>
        </p:spPr>
        <p:txBody>
          <a:bodyPr wrap="square" rtlCol="0">
            <a:spAutoFit/>
          </a:bodyPr>
          <a:lstStyle/>
          <a:p>
            <a:r>
              <a:rPr lang="en-US" sz="2800" dirty="0" smtClean="0"/>
              <a:t>No physical barriers between groups, but for some reason they are separate species.</a:t>
            </a:r>
          </a:p>
          <a:p>
            <a:endParaRPr lang="en-US" dirty="0"/>
          </a:p>
        </p:txBody>
      </p:sp>
      <p:pic>
        <p:nvPicPr>
          <p:cNvPr id="6145" name="Picture 1"/>
          <p:cNvPicPr>
            <a:picLocks noChangeAspect="1" noChangeArrowheads="1"/>
          </p:cNvPicPr>
          <p:nvPr/>
        </p:nvPicPr>
        <p:blipFill>
          <a:blip r:embed="rId3" cstate="print"/>
          <a:srcRect/>
          <a:stretch>
            <a:fillRect/>
          </a:stretch>
        </p:blipFill>
        <p:spPr bwMode="auto">
          <a:xfrm>
            <a:off x="5943600" y="1219200"/>
            <a:ext cx="2514600" cy="44057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rnorton.com/Chemistry/Cartoons/FarSideMicroscope.gif"/>
          <p:cNvPicPr>
            <a:picLocks noChangeAspect="1" noChangeArrowheads="1"/>
          </p:cNvPicPr>
          <p:nvPr/>
        </p:nvPicPr>
        <p:blipFill>
          <a:blip r:embed="rId4" cstate="print"/>
          <a:srcRect/>
          <a:stretch>
            <a:fillRect/>
          </a:stretch>
        </p:blipFill>
        <p:spPr bwMode="auto">
          <a:xfrm>
            <a:off x="2286000" y="838200"/>
            <a:ext cx="4095750" cy="5324475"/>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7391400" cy="1143000"/>
          </a:xfrm>
        </p:spPr>
        <p:txBody>
          <a:bodyPr>
            <a:normAutofit lnSpcReduction="10000"/>
          </a:bodyPr>
          <a:lstStyle/>
          <a:p>
            <a:r>
              <a:rPr lang="en-US" sz="3800" b="1" u="sng" dirty="0" err="1" smtClean="0"/>
              <a:t>Parapatric</a:t>
            </a:r>
            <a:r>
              <a:rPr lang="en-US" dirty="0" smtClean="0"/>
              <a:t> </a:t>
            </a:r>
          </a:p>
          <a:p>
            <a:pPr lvl="1"/>
            <a:r>
              <a:rPr lang="en-US" dirty="0" smtClean="0"/>
              <a:t>Para - near</a:t>
            </a:r>
          </a:p>
          <a:p>
            <a:endParaRPr lang="en-US" dirty="0"/>
          </a:p>
        </p:txBody>
      </p:sp>
      <p:sp>
        <p:nvSpPr>
          <p:cNvPr id="4" name="TextBox 3"/>
          <p:cNvSpPr txBox="1"/>
          <p:nvPr/>
        </p:nvSpPr>
        <p:spPr>
          <a:xfrm>
            <a:off x="533400" y="2667000"/>
            <a:ext cx="2971800" cy="3785652"/>
          </a:xfrm>
          <a:prstGeom prst="rect">
            <a:avLst/>
          </a:prstGeom>
          <a:noFill/>
        </p:spPr>
        <p:txBody>
          <a:bodyPr wrap="square" rtlCol="0">
            <a:spAutoFit/>
          </a:bodyPr>
          <a:lstStyle/>
          <a:p>
            <a:r>
              <a:rPr lang="en-US" sz="1600" dirty="0" smtClean="0"/>
              <a:t>In </a:t>
            </a:r>
            <a:r>
              <a:rPr lang="en-US" sz="1600" dirty="0" err="1" smtClean="0"/>
              <a:t>parapatric</a:t>
            </a:r>
            <a:r>
              <a:rPr lang="en-US" sz="1600" dirty="0" smtClean="0"/>
              <a:t> speciation there is no specific extrinsic barrier to gene flow. The population is continuous, but nonetheless, the population does not mate randomly. Individuals are more likely to mate with their geographic neighbors than with individuals in a different part of the population’s range. In this mode, divergence may happen because of reduced gene flow within the population and varying selection pressures across the population’s range.</a:t>
            </a:r>
            <a:endParaRPr lang="en-US" sz="1600" dirty="0"/>
          </a:p>
        </p:txBody>
      </p:sp>
      <p:pic>
        <p:nvPicPr>
          <p:cNvPr id="86018" name="Picture 2" descr="http://evolution.berkeley.edu/evosite/evo101/images/parapatric_beetles.gif"/>
          <p:cNvPicPr>
            <a:picLocks noChangeAspect="1" noChangeArrowheads="1"/>
          </p:cNvPicPr>
          <p:nvPr/>
        </p:nvPicPr>
        <p:blipFill>
          <a:blip r:embed="rId2" cstate="print"/>
          <a:srcRect/>
          <a:stretch>
            <a:fillRect/>
          </a:stretch>
        </p:blipFill>
        <p:spPr bwMode="auto">
          <a:xfrm>
            <a:off x="4495800" y="2819400"/>
            <a:ext cx="3721720" cy="16954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dirty="0" smtClean="0"/>
              <a:t>Gradualism </a:t>
            </a:r>
            <a:r>
              <a:rPr lang="en-US" dirty="0"/>
              <a:t>Model of Speciation</a:t>
            </a:r>
          </a:p>
        </p:txBody>
      </p:sp>
      <p:sp>
        <p:nvSpPr>
          <p:cNvPr id="6" name="Rectangle 3"/>
          <p:cNvSpPr>
            <a:spLocks noGrp="1" noChangeArrowheads="1"/>
          </p:cNvSpPr>
          <p:nvPr>
            <p:ph idx="1"/>
          </p:nvPr>
        </p:nvSpPr>
        <p:spPr>
          <a:xfrm>
            <a:off x="533400" y="1219200"/>
            <a:ext cx="7467600" cy="4525963"/>
          </a:xfrm>
        </p:spPr>
        <p:txBody>
          <a:bodyPr>
            <a:normAutofit/>
          </a:bodyPr>
          <a:lstStyle/>
          <a:p>
            <a:r>
              <a:rPr lang="en-US" sz="2000" dirty="0" err="1" smtClean="0"/>
              <a:t>Phyletic</a:t>
            </a:r>
            <a:r>
              <a:rPr lang="en-US" sz="2000" dirty="0" smtClean="0"/>
              <a:t> gradualism is a hypothesis about the pattern of evolution. In contrast to the theory of punctuated equilibrium, it states the following:</a:t>
            </a:r>
          </a:p>
          <a:p>
            <a:r>
              <a:rPr lang="en-US" sz="2000" dirty="0" smtClean="0"/>
              <a:t>• Evolution has a fairly constant rate.</a:t>
            </a:r>
          </a:p>
          <a:p>
            <a:r>
              <a:rPr lang="en-US" sz="2000" dirty="0" smtClean="0"/>
              <a:t>• New species arise by the gradual transformation of ancestral species.</a:t>
            </a:r>
          </a:p>
          <a:p>
            <a:r>
              <a:rPr lang="en-US" sz="2000" dirty="0" smtClean="0"/>
              <a:t>• The rate of evolution during the origin of new species is much like that at any other time.</a:t>
            </a:r>
          </a:p>
          <a:p>
            <a:pPr>
              <a:lnSpc>
                <a:spcPct val="80000"/>
              </a:lnSpc>
            </a:pPr>
            <a:endParaRPr lang="en-US" sz="2000" dirty="0" smtClean="0"/>
          </a:p>
          <a:p>
            <a:pPr>
              <a:lnSpc>
                <a:spcPct val="80000"/>
              </a:lnSpc>
            </a:pPr>
            <a:endParaRPr lang="en-US" sz="2000" dirty="0" smtClean="0"/>
          </a:p>
          <a:p>
            <a:pPr>
              <a:lnSpc>
                <a:spcPct val="80000"/>
              </a:lnSpc>
            </a:pPr>
            <a:endParaRPr lang="en-US" sz="2000" dirty="0" smtClean="0"/>
          </a:p>
        </p:txBody>
      </p:sp>
      <p:pic>
        <p:nvPicPr>
          <p:cNvPr id="9217" name="Picture 1"/>
          <p:cNvPicPr>
            <a:picLocks noChangeAspect="1" noChangeArrowheads="1"/>
          </p:cNvPicPr>
          <p:nvPr/>
        </p:nvPicPr>
        <p:blipFill>
          <a:blip r:embed="rId2" cstate="print"/>
          <a:srcRect/>
          <a:stretch>
            <a:fillRect/>
          </a:stretch>
        </p:blipFill>
        <p:spPr bwMode="auto">
          <a:xfrm>
            <a:off x="4572000" y="3733799"/>
            <a:ext cx="3771900" cy="27854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Punctuated equilibrium is a theory in evolutionary biology which proposes that most sexually reproducing species will experience little evolutionary change for most of their geological history (in an extended state called </a:t>
            </a:r>
            <a:r>
              <a:rPr lang="en-US" sz="2400" i="1" dirty="0" smtClean="0"/>
              <a:t>stasis</a:t>
            </a:r>
            <a:r>
              <a:rPr lang="en-US" sz="2400" dirty="0" smtClean="0"/>
              <a:t>). When evolution occurs, it is localized in rare, rapid events of branching speciation.</a:t>
            </a:r>
            <a:endParaRPr lang="en-US" sz="2400" dirty="0"/>
          </a:p>
        </p:txBody>
      </p:sp>
      <p:sp>
        <p:nvSpPr>
          <p:cNvPr id="4" name="Rectangle 2"/>
          <p:cNvSpPr>
            <a:spLocks noGrp="1" noChangeArrowheads="1"/>
          </p:cNvSpPr>
          <p:nvPr>
            <p:ph type="title"/>
          </p:nvPr>
        </p:nvSpPr>
        <p:spPr/>
        <p:txBody>
          <a:bodyPr>
            <a:normAutofit fontScale="90000"/>
          </a:bodyPr>
          <a:lstStyle/>
          <a:p>
            <a:r>
              <a:rPr lang="en-US" dirty="0" smtClean="0"/>
              <a:t>Punctuated </a:t>
            </a:r>
            <a:r>
              <a:rPr lang="en-US" dirty="0"/>
              <a:t>Model of Speciation</a:t>
            </a:r>
          </a:p>
        </p:txBody>
      </p:sp>
      <p:pic>
        <p:nvPicPr>
          <p:cNvPr id="87042" name="Picture 2"/>
          <p:cNvPicPr>
            <a:picLocks noChangeAspect="1" noChangeArrowheads="1"/>
          </p:cNvPicPr>
          <p:nvPr/>
        </p:nvPicPr>
        <p:blipFill>
          <a:blip r:embed="rId2" cstate="print"/>
          <a:srcRect/>
          <a:stretch>
            <a:fillRect/>
          </a:stretch>
        </p:blipFill>
        <p:spPr bwMode="auto">
          <a:xfrm>
            <a:off x="4267200" y="3886200"/>
            <a:ext cx="3829050" cy="2640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04" name="Rectangle 4"/>
          <p:cNvSpPr>
            <a:spLocks noGrp="1" noChangeArrowheads="1"/>
          </p:cNvSpPr>
          <p:nvPr>
            <p:ph type="title"/>
          </p:nvPr>
        </p:nvSpPr>
        <p:spPr>
          <a:xfrm>
            <a:off x="685800" y="228600"/>
            <a:ext cx="7924800" cy="609600"/>
          </a:xfrm>
          <a:noFill/>
          <a:ln/>
        </p:spPr>
        <p:txBody>
          <a:bodyPr>
            <a:normAutofit fontScale="90000"/>
          </a:bodyPr>
          <a:lstStyle/>
          <a:p>
            <a:pPr algn="ctr"/>
            <a:r>
              <a:rPr lang="en-US" altLang="en-US" b="0" dirty="0" smtClean="0"/>
              <a:t>Convergent Evolution</a:t>
            </a:r>
            <a:endParaRPr lang="en-US" altLang="en-US" b="0" dirty="0"/>
          </a:p>
        </p:txBody>
      </p:sp>
      <p:sp>
        <p:nvSpPr>
          <p:cNvPr id="1382405" name="Rectangle 5"/>
          <p:cNvSpPr>
            <a:spLocks noGrp="1" noChangeArrowheads="1"/>
          </p:cNvSpPr>
          <p:nvPr>
            <p:ph type="body" idx="1"/>
          </p:nvPr>
        </p:nvSpPr>
        <p:spPr>
          <a:xfrm>
            <a:off x="457200" y="914401"/>
            <a:ext cx="7467600" cy="2057400"/>
          </a:xfrm>
          <a:noFill/>
          <a:ln/>
        </p:spPr>
        <p:txBody>
          <a:bodyPr/>
          <a:lstStyle/>
          <a:p>
            <a:r>
              <a:rPr lang="en-US" altLang="en-US" dirty="0" smtClean="0"/>
              <a:t>In </a:t>
            </a:r>
            <a:r>
              <a:rPr lang="en-US" altLang="en-US" b="1" dirty="0"/>
              <a:t>convergent evolution,</a:t>
            </a:r>
            <a:r>
              <a:rPr lang="en-US" altLang="en-US" dirty="0"/>
              <a:t> organisms that are not closely related resemble each other because they have responded to similar environments.</a:t>
            </a:r>
          </a:p>
          <a:p>
            <a:endParaRPr lang="en-US" altLang="en-US" dirty="0"/>
          </a:p>
          <a:p>
            <a:endParaRPr lang="en-US" altLang="en-US" dirty="0">
              <a:solidFill>
                <a:schemeClr val="bg1"/>
              </a:solidFill>
            </a:endParaRPr>
          </a:p>
          <a:p>
            <a:endParaRPr lang="en-US" altLang="en-US" dirty="0">
              <a:solidFill>
                <a:schemeClr val="bg1"/>
              </a:solidFill>
            </a:endParaRPr>
          </a:p>
          <a:p>
            <a:pPr>
              <a:spcBef>
                <a:spcPct val="0"/>
              </a:spcBef>
              <a:buSzTx/>
            </a:pPr>
            <a:endParaRPr lang="en-US" altLang="en-US" b="1" dirty="0" smtClean="0">
              <a:solidFill>
                <a:schemeClr val="bg1"/>
              </a:solidFill>
            </a:endParaRPr>
          </a:p>
          <a:p>
            <a:pPr algn="ctr">
              <a:spcBef>
                <a:spcPct val="0"/>
              </a:spcBef>
              <a:buSzTx/>
              <a:buFontTx/>
              <a:buNone/>
            </a:pPr>
            <a:endParaRPr lang="en-US" altLang="en-US" dirty="0"/>
          </a:p>
        </p:txBody>
      </p:sp>
      <p:pic>
        <p:nvPicPr>
          <p:cNvPr id="23554" name="Picture 2" descr="http://www.all-about-reptiles.com/images/convergent-evolution.gif"/>
          <p:cNvPicPr>
            <a:picLocks noChangeAspect="1" noChangeArrowheads="1"/>
          </p:cNvPicPr>
          <p:nvPr/>
        </p:nvPicPr>
        <p:blipFill>
          <a:blip r:embed="rId2" cstate="print"/>
          <a:srcRect/>
          <a:stretch>
            <a:fillRect/>
          </a:stretch>
        </p:blipFill>
        <p:spPr bwMode="auto">
          <a:xfrm>
            <a:off x="1219200" y="3051463"/>
            <a:ext cx="6934200" cy="307311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2405">
                                            <p:txEl>
                                              <p:pRg st="0" end="0"/>
                                            </p:txEl>
                                          </p:spTgt>
                                        </p:tgtEl>
                                        <p:attrNameLst>
                                          <p:attrName>style.visibility</p:attrName>
                                        </p:attrNameLst>
                                      </p:cBhvr>
                                      <p:to>
                                        <p:strVal val="visible"/>
                                      </p:to>
                                    </p:set>
                                    <p:animEffect transition="in" filter="wipe(left)">
                                      <p:cBhvr>
                                        <p:cTn id="7" dur="500"/>
                                        <p:tgtEl>
                                          <p:spTgt spid="13824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0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6917" name="Rectangle 5"/>
          <p:cNvSpPr>
            <a:spLocks noGrp="1" noChangeArrowheads="1"/>
          </p:cNvSpPr>
          <p:nvPr>
            <p:ph type="body" idx="1"/>
          </p:nvPr>
        </p:nvSpPr>
        <p:spPr>
          <a:xfrm>
            <a:off x="304800" y="1066800"/>
            <a:ext cx="7467600" cy="5486400"/>
          </a:xfrm>
          <a:noFill/>
          <a:ln/>
        </p:spPr>
        <p:txBody>
          <a:bodyPr>
            <a:normAutofit/>
          </a:bodyPr>
          <a:lstStyle/>
          <a:p>
            <a:pPr lvl="1"/>
            <a:r>
              <a:rPr lang="en-US" altLang="en-US" dirty="0" smtClean="0"/>
              <a:t>In </a:t>
            </a:r>
            <a:r>
              <a:rPr lang="en-US" altLang="en-US" b="1" dirty="0"/>
              <a:t>divergent evolution,</a:t>
            </a:r>
            <a:r>
              <a:rPr lang="en-US" altLang="en-US" dirty="0"/>
              <a:t> related populations become less similar as they respond to different environments</a:t>
            </a:r>
            <a:r>
              <a:rPr lang="en-US" altLang="en-US" dirty="0" smtClean="0"/>
              <a:t>.</a:t>
            </a:r>
          </a:p>
          <a:p>
            <a:pPr lvl="1"/>
            <a:endParaRPr lang="en-US" altLang="en-US" dirty="0" smtClean="0"/>
          </a:p>
          <a:p>
            <a:pPr lvl="1"/>
            <a:r>
              <a:rPr lang="en-US" altLang="en-US" b="1" dirty="0" smtClean="0"/>
              <a:t>Adaptive radiation</a:t>
            </a:r>
            <a:r>
              <a:rPr lang="en-US" altLang="en-US" dirty="0" smtClean="0"/>
              <a:t> is the divergent evolution of a single group of organisms in a new environment.</a:t>
            </a:r>
          </a:p>
          <a:p>
            <a:endParaRPr lang="en-US" altLang="en-US" dirty="0"/>
          </a:p>
          <a:p>
            <a:endParaRPr lang="en-US" altLang="en-US" dirty="0" smtClean="0">
              <a:solidFill>
                <a:schemeClr val="bg1"/>
              </a:solidFill>
            </a:endParaRPr>
          </a:p>
          <a:p>
            <a:endParaRPr lang="en-US" altLang="en-US" dirty="0">
              <a:solidFill>
                <a:schemeClr val="bg1"/>
              </a:solidFill>
            </a:endParaRPr>
          </a:p>
          <a:p>
            <a:pPr>
              <a:spcBef>
                <a:spcPct val="0"/>
              </a:spcBef>
              <a:buSzTx/>
            </a:pPr>
            <a:endParaRPr lang="en-US" altLang="en-US" b="1" dirty="0">
              <a:solidFill>
                <a:schemeClr val="bg1"/>
              </a:solidFill>
            </a:endParaRPr>
          </a:p>
          <a:p>
            <a:pPr algn="ctr">
              <a:spcBef>
                <a:spcPct val="0"/>
              </a:spcBef>
              <a:buSzTx/>
              <a:buFontTx/>
              <a:buNone/>
            </a:pPr>
            <a:endParaRPr lang="en-US" altLang="en-US" dirty="0"/>
          </a:p>
        </p:txBody>
      </p:sp>
      <p:sp>
        <p:nvSpPr>
          <p:cNvPr id="7" name="Title 6"/>
          <p:cNvSpPr>
            <a:spLocks noGrp="1"/>
          </p:cNvSpPr>
          <p:nvPr>
            <p:ph type="title"/>
          </p:nvPr>
        </p:nvSpPr>
        <p:spPr/>
        <p:txBody>
          <a:bodyPr>
            <a:normAutofit fontScale="90000"/>
          </a:bodyPr>
          <a:lstStyle/>
          <a:p>
            <a:r>
              <a:rPr lang="en-US" altLang="en-US" b="1" dirty="0" smtClean="0"/>
              <a:t>Divergence and Radiation</a:t>
            </a:r>
            <a:r>
              <a:rPr lang="en-US" altLang="en-US" dirty="0" smtClean="0"/>
              <a:t/>
            </a:r>
            <a:br>
              <a:rPr lang="en-US" altLang="en-US" dirty="0" smtClean="0"/>
            </a:br>
            <a:endParaRPr lang="en-US" dirty="0"/>
          </a:p>
        </p:txBody>
      </p:sp>
      <p:pic>
        <p:nvPicPr>
          <p:cNvPr id="2050" name="Picture 2" descr="http://media-2.web.britannica.com/eb-media/11/54911-004-B661673C.jpg"/>
          <p:cNvPicPr>
            <a:picLocks noChangeAspect="1" noChangeArrowheads="1"/>
          </p:cNvPicPr>
          <p:nvPr/>
        </p:nvPicPr>
        <p:blipFill>
          <a:blip r:embed="rId3" cstate="print"/>
          <a:srcRect/>
          <a:stretch>
            <a:fillRect/>
          </a:stretch>
        </p:blipFill>
        <p:spPr bwMode="auto">
          <a:xfrm>
            <a:off x="4419600" y="3657600"/>
            <a:ext cx="4195763" cy="300591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6917">
                                            <p:txEl>
                                              <p:pRg st="0" end="0"/>
                                            </p:txEl>
                                          </p:spTgt>
                                        </p:tgtEl>
                                        <p:attrNameLst>
                                          <p:attrName>style.visibility</p:attrName>
                                        </p:attrNameLst>
                                      </p:cBhvr>
                                      <p:to>
                                        <p:strVal val="visible"/>
                                      </p:to>
                                    </p:set>
                                    <p:animEffect transition="in" filter="wipe(left)">
                                      <p:cBhvr>
                                        <p:cTn id="7" dur="500"/>
                                        <p:tgtEl>
                                          <p:spTgt spid="144691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46917">
                                            <p:txEl>
                                              <p:pRg st="2" end="2"/>
                                            </p:txEl>
                                          </p:spTgt>
                                        </p:tgtEl>
                                        <p:attrNameLst>
                                          <p:attrName>style.visibility</p:attrName>
                                        </p:attrNameLst>
                                      </p:cBhvr>
                                      <p:to>
                                        <p:strVal val="visible"/>
                                      </p:to>
                                    </p:set>
                                    <p:animEffect transition="in" filter="wipe(left)">
                                      <p:cBhvr>
                                        <p:cTn id="10" dur="500"/>
                                        <p:tgtEl>
                                          <p:spTgt spid="14469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691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8965" name="Rectangle 5"/>
          <p:cNvSpPr>
            <a:spLocks noGrp="1" noChangeArrowheads="1"/>
          </p:cNvSpPr>
          <p:nvPr>
            <p:ph type="body" idx="1"/>
          </p:nvPr>
        </p:nvSpPr>
        <p:spPr>
          <a:xfrm>
            <a:off x="381000" y="4800600"/>
            <a:ext cx="7467600" cy="4525963"/>
          </a:xfrm>
          <a:noFill/>
          <a:ln/>
        </p:spPr>
        <p:txBody>
          <a:bodyPr/>
          <a:lstStyle/>
          <a:p>
            <a:endParaRPr lang="en-US" altLang="en-US" dirty="0"/>
          </a:p>
          <a:p>
            <a:endParaRPr lang="en-US" altLang="en-US" dirty="0">
              <a:solidFill>
                <a:schemeClr val="bg1"/>
              </a:solidFill>
            </a:endParaRPr>
          </a:p>
          <a:p>
            <a:endParaRPr lang="en-US" altLang="en-US" dirty="0">
              <a:solidFill>
                <a:schemeClr val="bg1"/>
              </a:solidFill>
            </a:endParaRPr>
          </a:p>
          <a:p>
            <a:pPr>
              <a:spcBef>
                <a:spcPct val="0"/>
              </a:spcBef>
              <a:buSzTx/>
            </a:pPr>
            <a:endParaRPr lang="en-US" altLang="en-US" b="1" dirty="0">
              <a:solidFill>
                <a:schemeClr val="bg1"/>
              </a:solidFill>
            </a:endParaRPr>
          </a:p>
          <a:p>
            <a:pPr algn="ctr">
              <a:spcBef>
                <a:spcPct val="0"/>
              </a:spcBef>
              <a:buSzTx/>
              <a:buFontTx/>
              <a:buNone/>
            </a:pPr>
            <a:endParaRPr lang="en-US" altLang="en-US" dirty="0"/>
          </a:p>
        </p:txBody>
      </p:sp>
      <p:sp>
        <p:nvSpPr>
          <p:cNvPr id="7" name="Rectangle 6"/>
          <p:cNvSpPr/>
          <p:nvPr/>
        </p:nvSpPr>
        <p:spPr>
          <a:xfrm>
            <a:off x="838200" y="914400"/>
            <a:ext cx="7086600" cy="1877437"/>
          </a:xfrm>
          <a:prstGeom prst="rect">
            <a:avLst/>
          </a:prstGeom>
        </p:spPr>
        <p:txBody>
          <a:bodyPr wrap="square">
            <a:spAutoFit/>
          </a:bodyPr>
          <a:lstStyle/>
          <a:p>
            <a:r>
              <a:rPr lang="en-US" altLang="en-US" sz="3200" dirty="0" err="1" smtClean="0"/>
              <a:t>Coevolution</a:t>
            </a:r>
            <a:r>
              <a:rPr lang="en-US" altLang="en-US" sz="3200" dirty="0" smtClean="0"/>
              <a:t>: </a:t>
            </a:r>
            <a:r>
              <a:rPr lang="en-US" sz="2800" dirty="0" smtClean="0"/>
              <a:t>The term </a:t>
            </a:r>
            <a:r>
              <a:rPr lang="en-US" sz="2800" dirty="0" err="1" smtClean="0"/>
              <a:t>coevolution</a:t>
            </a:r>
            <a:r>
              <a:rPr lang="en-US" sz="2800" dirty="0" smtClean="0"/>
              <a:t> is used to describe cases where two (or more) species reciprocally affect each other’s evolution.</a:t>
            </a:r>
            <a:endParaRPr lang="en-US" altLang="en-US" sz="2800" dirty="0"/>
          </a:p>
        </p:txBody>
      </p:sp>
      <p:sp>
        <p:nvSpPr>
          <p:cNvPr id="8" name="Rectangle 4"/>
          <p:cNvSpPr txBox="1">
            <a:spLocks noChangeArrowheads="1"/>
          </p:cNvSpPr>
          <p:nvPr/>
        </p:nvSpPr>
        <p:spPr>
          <a:xfrm>
            <a:off x="609600" y="304800"/>
            <a:ext cx="8153400" cy="609600"/>
          </a:xfrm>
          <a:prstGeom prst="rect">
            <a:avLst/>
          </a:prstGeom>
          <a:noFill/>
          <a:ln/>
        </p:spPr>
        <p:txBody>
          <a:bodyPr vert="horz" lIns="45720" rIns="45720" anchor="ct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600" b="0" i="0" u="none" strike="noStrike" kern="1200" cap="none" spc="0" normalizeH="0" baseline="0" noProof="0" smtClean="0">
                <a:ln>
                  <a:noFill/>
                </a:ln>
                <a:solidFill>
                  <a:schemeClr val="tx1"/>
                </a:solidFill>
                <a:effectLst/>
                <a:uLnTx/>
                <a:uFillTx/>
                <a:latin typeface="+mj-lt"/>
                <a:ea typeface="+mj-ea"/>
                <a:cs typeface="+mj-cs"/>
              </a:rPr>
              <a:t>Coevolution</a:t>
            </a:r>
            <a:endParaRPr kumimoji="0" lang="en-US" altLang="en-US" sz="4600" b="0" i="0" u="none" strike="noStrike" kern="1200" cap="none" spc="0" normalizeH="0" baseline="0" noProof="0" dirty="0">
              <a:ln>
                <a:noFill/>
              </a:ln>
              <a:solidFill>
                <a:schemeClr val="tx1"/>
              </a:solidFill>
              <a:effectLst/>
              <a:uLnTx/>
              <a:uFillTx/>
              <a:latin typeface="+mj-lt"/>
              <a:ea typeface="+mj-ea"/>
              <a:cs typeface="+mj-cs"/>
            </a:endParaRPr>
          </a:p>
        </p:txBody>
      </p:sp>
      <p:pic>
        <p:nvPicPr>
          <p:cNvPr id="32770" name="Picture 2" descr="http://media.smithsonianmag.com/images/mall_castle_main_dec07_388.jpg"/>
          <p:cNvPicPr>
            <a:picLocks noChangeAspect="1" noChangeArrowheads="1"/>
          </p:cNvPicPr>
          <p:nvPr/>
        </p:nvPicPr>
        <p:blipFill>
          <a:blip r:embed="rId2" cstate="print"/>
          <a:srcRect/>
          <a:stretch>
            <a:fillRect/>
          </a:stretch>
        </p:blipFill>
        <p:spPr bwMode="auto">
          <a:xfrm>
            <a:off x="2590800" y="2971800"/>
            <a:ext cx="5534709" cy="2981325"/>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Coevolution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66936" y="1295400"/>
            <a:ext cx="7095844" cy="4830763"/>
          </a:xfrm>
        </p:spPr>
      </p:pic>
    </p:spTree>
    <p:custDataLst>
      <p:tags r:id="rId1"/>
    </p:custDataLst>
    <p:extLst>
      <p:ext uri="{BB962C8B-B14F-4D97-AF65-F5344CB8AC3E}">
        <p14:creationId xmlns:p14="http://schemas.microsoft.com/office/powerpoint/2010/main" val="123993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Coevolution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4800" y="301090"/>
            <a:ext cx="4038600" cy="6082484"/>
          </a:xfrm>
        </p:spPr>
      </p:pic>
      <p:sp>
        <p:nvSpPr>
          <p:cNvPr id="5" name="Rectangle 4"/>
          <p:cNvSpPr/>
          <p:nvPr/>
        </p:nvSpPr>
        <p:spPr>
          <a:xfrm>
            <a:off x="228600" y="1447800"/>
            <a:ext cx="3810000" cy="3785652"/>
          </a:xfrm>
          <a:prstGeom prst="rect">
            <a:avLst/>
          </a:prstGeom>
        </p:spPr>
        <p:txBody>
          <a:bodyPr wrap="square">
            <a:spAutoFit/>
          </a:bodyPr>
          <a:lstStyle/>
          <a:p>
            <a:r>
              <a:rPr lang="en-US" sz="2400" dirty="0" smtClean="0"/>
              <a:t>TREE SHREW TOILET!!!</a:t>
            </a:r>
          </a:p>
          <a:p>
            <a:endParaRPr lang="en-US" sz="2400" dirty="0" smtClean="0"/>
          </a:p>
          <a:p>
            <a:r>
              <a:rPr lang="en-US" sz="2400" dirty="0" smtClean="0"/>
              <a:t>Mountain </a:t>
            </a:r>
            <a:r>
              <a:rPr lang="en-US" sz="2400" dirty="0"/>
              <a:t>tree shrews </a:t>
            </a:r>
            <a:r>
              <a:rPr lang="en-US" sz="2400" dirty="0" smtClean="0"/>
              <a:t>feed </a:t>
            </a:r>
            <a:r>
              <a:rPr lang="en-US" sz="2400" dirty="0"/>
              <a:t>on the nectar coating the undersides of pitcher plant leaves. Conveniently, they can also defecate into the pitcher, leaving nitrogen-rich feces for the plant to consume.</a:t>
            </a:r>
          </a:p>
        </p:txBody>
      </p:sp>
    </p:spTree>
    <p:custDataLst>
      <p:tags r:id="rId1"/>
    </p:custDataLst>
    <p:extLst>
      <p:ext uri="{BB962C8B-B14F-4D97-AF65-F5344CB8AC3E}">
        <p14:creationId xmlns:p14="http://schemas.microsoft.com/office/powerpoint/2010/main" val="1433993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124200"/>
            <a:ext cx="3352800" cy="2849563"/>
          </a:xfrm>
        </p:spPr>
        <p:txBody>
          <a:bodyPr/>
          <a:lstStyle/>
          <a:p>
            <a:r>
              <a:rPr lang="en-US" altLang="en-US" dirty="0" smtClean="0"/>
              <a:t>The great variety of dog breeds is an example of </a:t>
            </a:r>
            <a:r>
              <a:rPr lang="en-US" altLang="en-US" b="1" dirty="0" smtClean="0"/>
              <a:t>artificial selection.</a:t>
            </a:r>
            <a:endParaRPr lang="en-US" altLang="en-US" dirty="0" smtClean="0"/>
          </a:p>
          <a:p>
            <a:endParaRPr lang="en-US" dirty="0"/>
          </a:p>
        </p:txBody>
      </p:sp>
      <p:sp>
        <p:nvSpPr>
          <p:cNvPr id="4" name="Rectangle 4"/>
          <p:cNvSpPr>
            <a:spLocks noGrp="1" noChangeArrowheads="1"/>
          </p:cNvSpPr>
          <p:nvPr>
            <p:ph type="title"/>
          </p:nvPr>
        </p:nvSpPr>
        <p:spPr>
          <a:noFill/>
          <a:ln/>
        </p:spPr>
        <p:txBody>
          <a:bodyPr>
            <a:normAutofit/>
          </a:bodyPr>
          <a:lstStyle/>
          <a:p>
            <a:r>
              <a:rPr lang="en-US" altLang="en-US" dirty="0"/>
              <a:t>Artificial Selection</a:t>
            </a:r>
            <a:endParaRPr lang="en-US" altLang="en-US" b="0" dirty="0"/>
          </a:p>
        </p:txBody>
      </p:sp>
      <p:pic>
        <p:nvPicPr>
          <p:cNvPr id="1026" name="Picture 2" descr="http://schoolnet.gov.mt/biology/bidogtree.gif"/>
          <p:cNvPicPr>
            <a:picLocks noChangeAspect="1" noChangeArrowheads="1"/>
          </p:cNvPicPr>
          <p:nvPr/>
        </p:nvPicPr>
        <p:blipFill>
          <a:blip r:embed="rId2" cstate="print"/>
          <a:srcRect/>
          <a:stretch>
            <a:fillRect/>
          </a:stretch>
        </p:blipFill>
        <p:spPr bwMode="auto">
          <a:xfrm>
            <a:off x="4724400" y="2819400"/>
            <a:ext cx="3600450" cy="3328416"/>
          </a:xfrm>
          <a:prstGeom prst="rect">
            <a:avLst/>
          </a:prstGeom>
          <a:noFill/>
        </p:spPr>
      </p:pic>
      <p:sp>
        <p:nvSpPr>
          <p:cNvPr id="5" name="TextBox 4"/>
          <p:cNvSpPr txBox="1"/>
          <p:nvPr/>
        </p:nvSpPr>
        <p:spPr>
          <a:xfrm>
            <a:off x="381000" y="1371600"/>
            <a:ext cx="7848600" cy="1384995"/>
          </a:xfrm>
          <a:prstGeom prst="rect">
            <a:avLst/>
          </a:prstGeom>
          <a:noFill/>
        </p:spPr>
        <p:txBody>
          <a:bodyPr wrap="square" rtlCol="0">
            <a:spAutoFit/>
          </a:bodyPr>
          <a:lstStyle/>
          <a:p>
            <a:r>
              <a:rPr lang="en-US" sz="2800" b="1" dirty="0" smtClean="0"/>
              <a:t>Artificial selection</a:t>
            </a:r>
            <a:r>
              <a:rPr lang="en-US" sz="2800" dirty="0" smtClean="0"/>
              <a:t> (or </a:t>
            </a:r>
            <a:r>
              <a:rPr lang="en-US" sz="2800" dirty="0" smtClean="0">
                <a:hlinkClick r:id="rId3" action="ppaction://hlinkfile" tooltip="Selective breeding"/>
              </a:rPr>
              <a:t>selective breeding</a:t>
            </a:r>
            <a:r>
              <a:rPr lang="en-US" sz="2800" dirty="0" smtClean="0"/>
              <a:t>) describes intentional breeding for certain traits, or combination of traits</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Genetic Divergence</a:t>
            </a:r>
          </a:p>
        </p:txBody>
      </p:sp>
      <p:sp>
        <p:nvSpPr>
          <p:cNvPr id="5123" name="Rectangle 3"/>
          <p:cNvSpPr>
            <a:spLocks noGrp="1" noChangeArrowheads="1"/>
          </p:cNvSpPr>
          <p:nvPr>
            <p:ph type="body" idx="1"/>
          </p:nvPr>
        </p:nvSpPr>
        <p:spPr/>
        <p:txBody>
          <a:bodyPr/>
          <a:lstStyle/>
          <a:p>
            <a:r>
              <a:rPr lang="en-US" sz="3600" b="1" u="sng" dirty="0"/>
              <a:t>Genetic divergence</a:t>
            </a:r>
            <a:r>
              <a:rPr lang="en-US" sz="3600" dirty="0"/>
              <a:t> is found when populations are separated and accumulated genetic differences.</a:t>
            </a:r>
          </a:p>
          <a:p>
            <a:pPr lvl="1"/>
            <a:r>
              <a:rPr lang="en-US" sz="3600" b="1" u="sng" dirty="0"/>
              <a:t>Genetic divergence</a:t>
            </a:r>
            <a:r>
              <a:rPr lang="en-US" sz="3600" dirty="0"/>
              <a:t> promotes speciation.</a:t>
            </a:r>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829</TotalTime>
  <Words>720</Words>
  <Application>Microsoft Office PowerPoint</Application>
  <PresentationFormat>On-screen Show (4:3)</PresentationFormat>
  <Paragraphs>82</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Technic</vt:lpstr>
      <vt:lpstr>Evidence of Evolution</vt:lpstr>
      <vt:lpstr>PowerPoint Presentation</vt:lpstr>
      <vt:lpstr>Convergent Evolution</vt:lpstr>
      <vt:lpstr>Divergence and Radiation </vt:lpstr>
      <vt:lpstr>PowerPoint Presentation</vt:lpstr>
      <vt:lpstr>Coevolution</vt:lpstr>
      <vt:lpstr>Coevolution</vt:lpstr>
      <vt:lpstr>Artificial Selection</vt:lpstr>
      <vt:lpstr>Genetic Divergence</vt:lpstr>
      <vt:lpstr>Reproductive Isolating Mechanisms</vt:lpstr>
      <vt:lpstr>Prezygotic Isolation Mechanisms</vt:lpstr>
      <vt:lpstr>Behavior Isolation</vt:lpstr>
      <vt:lpstr>Temporal Isolation</vt:lpstr>
      <vt:lpstr>Mechanical Isolation</vt:lpstr>
      <vt:lpstr>Ecological Isolation</vt:lpstr>
      <vt:lpstr>Gametic Mortality</vt:lpstr>
      <vt:lpstr>Postzygotic Isolation</vt:lpstr>
      <vt:lpstr>Types of Speciation</vt:lpstr>
      <vt:lpstr>Sympatric Sym – together </vt:lpstr>
      <vt:lpstr>PowerPoint Presentation</vt:lpstr>
      <vt:lpstr>Gradualism Model of Speciation</vt:lpstr>
      <vt:lpstr>Punctuated Model of Speciation</vt:lpstr>
    </vt:vector>
  </TitlesOfParts>
  <Company>Community High School District 117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Idea of Evolution</dc:title>
  <dc:creator>District 117</dc:creator>
  <cp:lastModifiedBy>Jeff Newton</cp:lastModifiedBy>
  <cp:revision>75</cp:revision>
  <dcterms:created xsi:type="dcterms:W3CDTF">2007-11-26T19:22:57Z</dcterms:created>
  <dcterms:modified xsi:type="dcterms:W3CDTF">2014-12-08T13:00:53Z</dcterms:modified>
</cp:coreProperties>
</file>