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61" r:id="rId4"/>
    <p:sldId id="272" r:id="rId5"/>
    <p:sldId id="275" r:id="rId6"/>
    <p:sldId id="274" r:id="rId7"/>
    <p:sldId id="260" r:id="rId8"/>
    <p:sldId id="262" r:id="rId9"/>
    <p:sldId id="263" r:id="rId10"/>
    <p:sldId id="271" r:id="rId11"/>
    <p:sldId id="265" r:id="rId12"/>
    <p:sldId id="266" r:id="rId13"/>
    <p:sldId id="270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F2BB1-B38D-449C-A88B-65F6C9C8982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2487B-A494-41B7-89CE-037B6EC09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2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B60F0-2BD2-4EE4-B2AC-E7A0E6D592B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B60F0-2BD2-4EE4-B2AC-E7A0E6D592B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2305-64D2-408A-9685-8A7FDBF7138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B3AD10-97F0-4533-8828-790C3ACF9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2305-64D2-408A-9685-8A7FDBF7138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D10-97F0-4533-8828-790C3ACF9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7B3AD10-97F0-4533-8828-790C3ACF9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2305-64D2-408A-9685-8A7FDBF7138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2305-64D2-408A-9685-8A7FDBF7138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7B3AD10-97F0-4533-8828-790C3ACF9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2305-64D2-408A-9685-8A7FDBF7138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B3AD10-97F0-4533-8828-790C3ACF9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AC82305-64D2-408A-9685-8A7FDBF7138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D10-97F0-4533-8828-790C3ACF9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2305-64D2-408A-9685-8A7FDBF7138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7B3AD10-97F0-4533-8828-790C3ACF9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2305-64D2-408A-9685-8A7FDBF7138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7B3AD10-97F0-4533-8828-790C3ACF9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2305-64D2-408A-9685-8A7FDBF7138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B3AD10-97F0-4533-8828-790C3ACF9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B3AD10-97F0-4533-8828-790C3ACF9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2305-64D2-408A-9685-8A7FDBF7138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7B3AD10-97F0-4533-8828-790C3ACF9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AC82305-64D2-408A-9685-8A7FDBF7138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AC82305-64D2-408A-9685-8A7FDBF7138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B3AD10-97F0-4533-8828-790C3ACF9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i9jfMvoLb4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odern%20Biology/Textbook%20resources/Powerpoints/Ch15/60274.sw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The Making of the Fittest</a:t>
            </a:r>
            <a:br>
              <a:rPr lang="en-US" dirty="0" smtClean="0"/>
            </a:br>
            <a:r>
              <a:rPr lang="en-US" i="1" dirty="0" smtClean="0"/>
              <a:t>Evidence of Evolution</a:t>
            </a:r>
            <a:br>
              <a:rPr lang="en-US" i="1" dirty="0" smtClean="0"/>
            </a:br>
            <a:r>
              <a:rPr lang="en-US" sz="2000" i="1" dirty="0">
                <a:hlinkClick r:id="rId3"/>
              </a:rPr>
              <a:t>https://</a:t>
            </a:r>
            <a:r>
              <a:rPr lang="en-US" sz="2000" i="1" dirty="0" smtClean="0">
                <a:hlinkClick r:id="rId3"/>
              </a:rPr>
              <a:t>www.youtube.com/watch?v=Ci9jfMvoLb4</a:t>
            </a:r>
            <a:r>
              <a:rPr lang="en-US" sz="2000" i="1" dirty="0" smtClean="0"/>
              <a:t> </a:t>
            </a:r>
            <a:endParaRPr lang="en-US" i="1" dirty="0"/>
          </a:p>
        </p:txBody>
      </p:sp>
      <p:pic>
        <p:nvPicPr>
          <p:cNvPr id="23554" name="Picture 2" descr="http://4.bp.blogspot.com/-_jSsyT_R9PU/TdRjk7qiClI/AAAAAAAAEJ8/45_ZjZJujPM/s1600/29_01_05_11_8_28_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2571750"/>
            <a:ext cx="9144000" cy="40576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ancestral traits change over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577072" cy="1825752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Homologous structures </a:t>
            </a:r>
            <a:r>
              <a:rPr lang="en-US" altLang="en-US" dirty="0" smtClean="0"/>
              <a:t>are similar body patterns in different species that show common ancestry between these species.</a:t>
            </a:r>
          </a:p>
          <a:p>
            <a:pPr lvl="1"/>
            <a:r>
              <a:rPr lang="en-US" dirty="0" smtClean="0"/>
              <a:t>Result of divergence - basis of “</a:t>
            </a:r>
            <a:r>
              <a:rPr lang="en-US" b="1" i="1" dirty="0" smtClean="0"/>
              <a:t>Descent with Modification”</a:t>
            </a:r>
            <a:endParaRPr lang="en-US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567" y="3293228"/>
            <a:ext cx="6812033" cy="356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it mean for species to be closely related?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572000"/>
          </a:xfrm>
        </p:spPr>
        <p:txBody>
          <a:bodyPr/>
          <a:lstStyle/>
          <a:p>
            <a:r>
              <a:rPr lang="en-US" dirty="0" smtClean="0"/>
              <a:t>The relatedness of species correlates with the occurrence of genetic divergence of their common ancestor</a:t>
            </a:r>
          </a:p>
          <a:p>
            <a:pPr lvl="1"/>
            <a:r>
              <a:rPr lang="en-US" dirty="0" smtClean="0"/>
              <a:t>The more recent the genetic divergence occurred, the more closely related the 2 species are.</a:t>
            </a:r>
            <a:endParaRPr lang="en-US" dirty="0"/>
          </a:p>
        </p:txBody>
      </p:sp>
      <p:pic>
        <p:nvPicPr>
          <p:cNvPr id="4" name="Picture 7" descr="AdapRa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05200"/>
            <a:ext cx="5257800" cy="324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species that are not closely related share some similar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78152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Convergent evolution </a:t>
            </a:r>
            <a:r>
              <a:rPr lang="en-US" sz="2800" dirty="0" smtClean="0"/>
              <a:t>occurs when </a:t>
            </a:r>
            <a:r>
              <a:rPr lang="en-US" dirty="0" smtClean="0"/>
              <a:t>similar traits develop in unrelated species because it helps them both survive in their common environment</a:t>
            </a:r>
          </a:p>
          <a:p>
            <a:pPr lvl="1"/>
            <a:r>
              <a:rPr lang="en-US" dirty="0" smtClean="0"/>
              <a:t>These traits that are similar in function but are dissimilar in evolutionary origin are know as </a:t>
            </a:r>
            <a:r>
              <a:rPr lang="en-US" sz="2400" b="1" dirty="0" smtClean="0">
                <a:solidFill>
                  <a:schemeClr val="tx1"/>
                </a:solidFill>
              </a:rPr>
              <a:t>analogous structures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3429000"/>
            <a:ext cx="4610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vs.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139952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 example: Convergent  or Divergent?  </a:t>
            </a:r>
          </a:p>
          <a:p>
            <a:pPr lvl="1"/>
            <a:r>
              <a:rPr lang="en-US" dirty="0" smtClean="0"/>
              <a:t>Take a moment to answer this question on your </a:t>
            </a:r>
            <a:r>
              <a:rPr lang="en-US" dirty="0" err="1" smtClean="0"/>
              <a:t>notesheet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3794" name="Picture 2" descr="http://www.biologycorner.com/worksheets/dragonfly/dragonfly_images/evolution_bir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3200400"/>
            <a:ext cx="3857625" cy="2343150"/>
          </a:xfrm>
          <a:prstGeom prst="rect">
            <a:avLst/>
          </a:prstGeom>
          <a:noFill/>
        </p:spPr>
      </p:pic>
      <p:pic>
        <p:nvPicPr>
          <p:cNvPr id="33796" name="Picture 4" descr="http://www.rpdp.net/sciencetips_v2/images/L12D3_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142" y="3200400"/>
            <a:ext cx="3855784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a trait becomes useless?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b="1" dirty="0" smtClean="0"/>
              <a:t>Vestigial structures </a:t>
            </a:r>
            <a:r>
              <a:rPr lang="en-US" altLang="en-US" dirty="0" smtClean="0"/>
              <a:t>are structures that do not serve a purpose but did in the species’ past.</a:t>
            </a:r>
          </a:p>
          <a:p>
            <a:pPr lvl="1"/>
            <a:r>
              <a:rPr lang="en-US" altLang="en-US" sz="2000" dirty="0" smtClean="0"/>
              <a:t>A species with a </a:t>
            </a:r>
            <a:r>
              <a:rPr lang="en-US" altLang="en-US" sz="2000" b="1" dirty="0" smtClean="0"/>
              <a:t>vestigial structure</a:t>
            </a:r>
            <a:r>
              <a:rPr lang="en-US" altLang="en-US" sz="2000" dirty="0" smtClean="0"/>
              <a:t> probably shares ancestry with a species that has a functional form of the structure.</a:t>
            </a:r>
            <a:endParaRPr lang="en-US" sz="2000" dirty="0" smtClean="0"/>
          </a:p>
        </p:txBody>
      </p:sp>
      <p:pic>
        <p:nvPicPr>
          <p:cNvPr id="36866" name="Picture 2" descr="http://www.kirksville.k12.mo.us/khs/teacher_web/alternative/whale-vestigial-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90266"/>
            <a:ext cx="4572000" cy="3058160"/>
          </a:xfrm>
          <a:prstGeom prst="rect">
            <a:avLst/>
          </a:prstGeom>
          <a:noFill/>
        </p:spPr>
      </p:pic>
      <p:pic>
        <p:nvPicPr>
          <p:cNvPr id="36868" name="Picture 4" descr="http://www.health.com/health/static/hw/media/medical/hw/hwkb17_007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3505200"/>
            <a:ext cx="4381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the evolution of one species affect another unrelated species?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/>
              <a:t>The increasing occurrence of antibiotic resistance among bacteria is an example of </a:t>
            </a:r>
            <a:r>
              <a:rPr lang="en-US" altLang="en-US" b="1" dirty="0" err="1" smtClean="0"/>
              <a:t>coevolution</a:t>
            </a:r>
            <a:r>
              <a:rPr lang="en-US" altLang="en-US" dirty="0" smtClean="0"/>
              <a:t> in progress.</a:t>
            </a:r>
          </a:p>
          <a:p>
            <a:endParaRPr lang="en-US" dirty="0"/>
          </a:p>
        </p:txBody>
      </p:sp>
      <p:pic>
        <p:nvPicPr>
          <p:cNvPr id="35842" name="Picture 2" descr="http://biopsy.files.wordpress.com/2008/04/antibiotic-resist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4600"/>
            <a:ext cx="4953000" cy="4208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some traits are inherent in all living organisms?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444752"/>
          </a:xfrm>
        </p:spPr>
        <p:txBody>
          <a:bodyPr/>
          <a:lstStyle/>
          <a:p>
            <a:r>
              <a:rPr lang="en-US" b="1" dirty="0" smtClean="0"/>
              <a:t>Immortal genes </a:t>
            </a:r>
            <a:r>
              <a:rPr lang="en-US" dirty="0" smtClean="0"/>
              <a:t>are found in all organisms because they code for traits that are vital in the fundamental processes of life</a:t>
            </a:r>
            <a:r>
              <a:rPr lang="en-US" b="1" dirty="0" smtClean="0"/>
              <a:t>.</a:t>
            </a:r>
            <a:endParaRPr lang="en-US" dirty="0" smtClean="0"/>
          </a:p>
        </p:txBody>
      </p:sp>
      <p:pic>
        <p:nvPicPr>
          <p:cNvPr id="34818" name="Picture 2" descr="http://www.pbs.org/wgbh/nova/id/images/pred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86075"/>
            <a:ext cx="4819650" cy="366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DNA provide evidence for 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27048"/>
            <a:ext cx="8503920" cy="2130552"/>
          </a:xfrm>
        </p:spPr>
        <p:txBody>
          <a:bodyPr/>
          <a:lstStyle/>
          <a:p>
            <a:r>
              <a:rPr lang="en-US" altLang="en-US" dirty="0" smtClean="0"/>
              <a:t>Biological molecules such as RNA, DNA, and proteins are used by all living organisms, indicating a common evolutionary history</a:t>
            </a:r>
          </a:p>
          <a:p>
            <a:pPr lvl="1"/>
            <a:r>
              <a:rPr lang="en-US" dirty="0" smtClean="0"/>
              <a:t>The more common the sequence,</a:t>
            </a:r>
          </a:p>
          <a:p>
            <a:pPr lvl="1">
              <a:buNone/>
            </a:pPr>
            <a:r>
              <a:rPr lang="en-US" smtClean="0"/>
              <a:t>      the </a:t>
            </a:r>
            <a:r>
              <a:rPr lang="en-US" dirty="0" smtClean="0"/>
              <a:t>more closely related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680" y="2857500"/>
            <a:ext cx="427432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 descr="http://pgrc3.agr.ca/ecpmgr/images/appendix%208%202005/slide_9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533400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Evolution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 smtClean="0"/>
              <a:t>Evolution</a:t>
            </a:r>
            <a:r>
              <a:rPr lang="en-US" altLang="en-US" sz="2400" dirty="0" smtClean="0"/>
              <a:t> is the change in the frequency of alleles, or different versions of genes, in a population. Over generations theses changes lead to new types of organisms developed from preexisting types</a:t>
            </a:r>
            <a:endParaRPr lang="en-US" altLang="en-US" sz="2400" dirty="0"/>
          </a:p>
        </p:txBody>
      </p:sp>
      <p:pic>
        <p:nvPicPr>
          <p:cNvPr id="39938" name="Picture 2" descr="http://www.nbii.gov/portal/server.pt/gateway/PTARGS_0_2_3846_404_1617_43/http%3B/public-content%3B7087/publishedcontent/publish/ecological_issues/genetic_biodiversity/phylogenetic_trees_intro/tre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3337686" cy="4038600"/>
          </a:xfrm>
          <a:prstGeom prst="rect">
            <a:avLst/>
          </a:prstGeom>
          <a:noFill/>
        </p:spPr>
      </p:pic>
      <p:pic>
        <p:nvPicPr>
          <p:cNvPr id="39940" name="Picture 4" descr="http://evolution.berkeley.edu/evosite/evo101/images/laddervstre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124200"/>
            <a:ext cx="3868387" cy="2647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do we get genetic variation?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763000" cy="1444752"/>
          </a:xfrm>
        </p:spPr>
        <p:txBody>
          <a:bodyPr>
            <a:normAutofit/>
          </a:bodyPr>
          <a:lstStyle/>
          <a:p>
            <a:r>
              <a:rPr lang="en-US" b="1" dirty="0" smtClean="0"/>
              <a:t>Mutations</a:t>
            </a:r>
            <a:r>
              <a:rPr lang="en-US" dirty="0" smtClean="0"/>
              <a:t> are the raw material for genetic variation</a:t>
            </a:r>
          </a:p>
          <a:p>
            <a:pPr lvl="1"/>
            <a:r>
              <a:rPr lang="en-US" dirty="0" smtClean="0"/>
              <a:t>They are random, unintentional changes in the DNA information </a:t>
            </a:r>
          </a:p>
        </p:txBody>
      </p:sp>
      <p:pic>
        <p:nvPicPr>
          <p:cNvPr id="26626" name="Picture 2" descr="http://njbiblescience.org/presentations/exp_science/img19.jpg"/>
          <p:cNvPicPr>
            <a:picLocks noChangeAspect="1" noChangeArrowheads="1"/>
          </p:cNvPicPr>
          <p:nvPr/>
        </p:nvPicPr>
        <p:blipFill rotWithShape="1">
          <a:blip r:embed="rId2" cstate="print"/>
          <a:srcRect l="54330" t="1333" b="88000"/>
          <a:stretch/>
        </p:blipFill>
        <p:spPr bwMode="auto">
          <a:xfrm>
            <a:off x="4749552" y="2590800"/>
            <a:ext cx="3480047" cy="609600"/>
          </a:xfrm>
          <a:prstGeom prst="rect">
            <a:avLst/>
          </a:prstGeom>
          <a:noFill/>
        </p:spPr>
      </p:pic>
      <p:pic>
        <p:nvPicPr>
          <p:cNvPr id="5" name="Picture 2" descr="http://njbiblescience.org/presentations/exp_science/img19.jpg"/>
          <p:cNvPicPr>
            <a:picLocks noChangeAspect="1" noChangeArrowheads="1"/>
          </p:cNvPicPr>
          <p:nvPr/>
        </p:nvPicPr>
        <p:blipFill>
          <a:blip r:embed="rId2" cstate="print"/>
          <a:srcRect l="3000" t="24000" b="22666"/>
          <a:stretch>
            <a:fillRect/>
          </a:stretch>
        </p:blipFill>
        <p:spPr bwMode="auto">
          <a:xfrm>
            <a:off x="838200" y="3200400"/>
            <a:ext cx="7391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causes mutations?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2670048"/>
            <a:ext cx="5715000" cy="3654552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Mutation Rate:</a:t>
            </a:r>
          </a:p>
          <a:p>
            <a:pPr lvl="1"/>
            <a:r>
              <a:rPr lang="en-US" dirty="0" smtClean="0"/>
              <a:t>probability that the DNA will mutate </a:t>
            </a:r>
            <a:r>
              <a:rPr lang="en-US" b="1" u="sng" dirty="0" smtClean="0"/>
              <a:t>spontaneously</a:t>
            </a:r>
            <a:r>
              <a:rPr lang="en-US" dirty="0" smtClean="0"/>
              <a:t> during a specific interval.</a:t>
            </a:r>
          </a:p>
          <a:p>
            <a:endParaRPr lang="en-US" dirty="0" smtClean="0"/>
          </a:p>
          <a:p>
            <a:r>
              <a:rPr lang="en-US" b="1" i="1" u="sng" dirty="0" smtClean="0"/>
              <a:t>Non</a:t>
            </a:r>
            <a:r>
              <a:rPr lang="en-US" b="1" u="sng" dirty="0" smtClean="0"/>
              <a:t>-spontaneous mutations</a:t>
            </a:r>
            <a:r>
              <a:rPr lang="en-US" dirty="0" smtClean="0"/>
              <a:t>:</a:t>
            </a:r>
          </a:p>
          <a:p>
            <a:pPr lvl="1"/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Radiation: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X-Rays and UV light</a:t>
            </a:r>
          </a:p>
          <a:p>
            <a:pPr lvl="1"/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Chemicals: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lkylating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agents and carcinogens</a:t>
            </a:r>
          </a:p>
          <a:p>
            <a:pPr lvl="1"/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30" name="Picture 2" descr="http://kusmos.phsx.ku.edu/~melott/dna_mut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971800"/>
            <a:ext cx="3251906" cy="25086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5604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en-US" sz="2800" dirty="0">
                <a:solidFill>
                  <a:prstClr val="black"/>
                </a:solidFill>
              </a:rPr>
              <a:t>A </a:t>
            </a:r>
            <a:r>
              <a:rPr lang="en-US" sz="2800" b="1" dirty="0">
                <a:solidFill>
                  <a:prstClr val="black"/>
                </a:solidFill>
              </a:rPr>
              <a:t>mutation</a:t>
            </a:r>
            <a:r>
              <a:rPr lang="en-US" sz="2800" dirty="0">
                <a:solidFill>
                  <a:prstClr val="black"/>
                </a:solidFill>
              </a:rPr>
              <a:t> is a permanent change in the DNA sequence of a gene.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954088"/>
            <a:ext cx="8229600" cy="106838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/>
              <a:t>The</a:t>
            </a:r>
            <a:br>
              <a:rPr lang="en-US" sz="4000" b="1"/>
            </a:br>
            <a:r>
              <a:rPr lang="en-US" sz="4000" b="1">
                <a:solidFill>
                  <a:srgbClr val="FF6600"/>
                </a:solidFill>
              </a:rPr>
              <a:t>Molecular </a:t>
            </a:r>
            <a:r>
              <a:rPr lang="en-US" sz="4000" b="1">
                <a:solidFill>
                  <a:srgbClr val="FF9900"/>
                </a:solidFill>
              </a:rPr>
              <a:t>Clock </a:t>
            </a:r>
            <a:br>
              <a:rPr lang="en-US" sz="4000" b="1">
                <a:solidFill>
                  <a:srgbClr val="FF9900"/>
                </a:solidFill>
              </a:rPr>
            </a:br>
            <a:r>
              <a:rPr lang="en-US" sz="4000" b="1">
                <a:solidFill>
                  <a:schemeClr val="tx1"/>
                </a:solidFill>
              </a:rPr>
              <a:t>Hypothesis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Amount of genetic difference between </a:t>
            </a:r>
            <a:r>
              <a:rPr lang="en-US" dirty="0" smtClean="0"/>
              <a:t>species </a:t>
            </a:r>
            <a:r>
              <a:rPr lang="en-US" dirty="0"/>
              <a:t>is a function of time since </a:t>
            </a:r>
            <a:r>
              <a:rPr lang="en-US" dirty="0" smtClean="0"/>
              <a:t>separation.</a:t>
            </a:r>
            <a:endParaRPr lang="en-US" dirty="0"/>
          </a:p>
          <a:p>
            <a:r>
              <a:rPr lang="en-US" dirty="0"/>
              <a:t>Rate of molecular change </a:t>
            </a:r>
            <a:r>
              <a:rPr lang="en-US" dirty="0" smtClean="0"/>
              <a:t>due to mutation rate is </a:t>
            </a:r>
            <a:r>
              <a:rPr lang="en-US" dirty="0"/>
              <a:t>constant (enough) to predict times of </a:t>
            </a:r>
            <a:r>
              <a:rPr lang="en-US" dirty="0" smtClean="0"/>
              <a:t>divergence.</a:t>
            </a:r>
            <a:endParaRPr lang="en-US" dirty="0"/>
          </a:p>
        </p:txBody>
      </p:sp>
      <p:pic>
        <p:nvPicPr>
          <p:cNvPr id="5125" name="Picture 5" descr="y_daqimd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363" y="260350"/>
            <a:ext cx="1814512" cy="2151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How do we check the “clock” to make sure it tells the correct time?</a:t>
            </a:r>
            <a:endParaRPr lang="en-US" sz="2800" dirty="0"/>
          </a:p>
        </p:txBody>
      </p:sp>
      <p:pic>
        <p:nvPicPr>
          <p:cNvPr id="65543" name="Picture 7" descr="molClockEvidenceClean"/>
          <p:cNvPicPr>
            <a:picLocks noChangeAspect="1" noChangeArrowheads="1"/>
          </p:cNvPicPr>
          <p:nvPr/>
        </p:nvPicPr>
        <p:blipFill>
          <a:blip r:embed="rId2" cstate="print"/>
          <a:srcRect r="2296"/>
          <a:stretch>
            <a:fillRect/>
          </a:stretch>
        </p:blipFill>
        <p:spPr bwMode="auto">
          <a:xfrm>
            <a:off x="434975" y="1501775"/>
            <a:ext cx="5876925" cy="5356225"/>
          </a:xfrm>
          <a:prstGeom prst="rect">
            <a:avLst/>
          </a:prstGeom>
          <a:noFill/>
        </p:spPr>
      </p:pic>
      <p:pic>
        <p:nvPicPr>
          <p:cNvPr id="65544" name="Picture 8" descr="qu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2088" y="1255713"/>
            <a:ext cx="2185987" cy="1925637"/>
          </a:xfrm>
          <a:prstGeom prst="rect">
            <a:avLst/>
          </a:prstGeom>
          <a:noFill/>
        </p:spPr>
      </p:pic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900863" y="3343275"/>
            <a:ext cx="2060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solidFill>
                  <a:srgbClr val="CC9900"/>
                </a:solidFill>
              </a:rPr>
              <a:t>Large carniverous marsupial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1485900" y="1866900"/>
            <a:ext cx="3581400" cy="335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47800" y="6172200"/>
            <a:ext cx="76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1638300" y="1943100"/>
            <a:ext cx="3581400" cy="3200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47800" y="6400800"/>
            <a:ext cx="7620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does evolution work?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1219200"/>
          </a:xfrm>
        </p:spPr>
        <p:txBody>
          <a:bodyPr/>
          <a:lstStyle/>
          <a:p>
            <a:r>
              <a:rPr lang="en-US" altLang="en-US" b="1" dirty="0" smtClean="0"/>
              <a:t>Natural selection</a:t>
            </a:r>
            <a:r>
              <a:rPr lang="en-US" altLang="en-US" dirty="0" smtClean="0"/>
              <a:t> is the mechanism for evolution, acting upon those genetic variations.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80" y="2667000"/>
            <a:ext cx="914538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Which variations are likely to survive?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/>
          <a:lstStyle/>
          <a:p>
            <a:r>
              <a:rPr lang="en-US" b="1" dirty="0" smtClean="0"/>
              <a:t>Adaptations</a:t>
            </a:r>
            <a:r>
              <a:rPr lang="en-US" dirty="0" smtClean="0"/>
              <a:t> are genetic variations that increase the likelihood of survival for an individual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3900" dirty="0" smtClean="0"/>
              <a:t> Examples???</a:t>
            </a:r>
          </a:p>
        </p:txBody>
      </p:sp>
      <p:pic>
        <p:nvPicPr>
          <p:cNvPr id="32770" name="Picture 2" descr="http://farm4.static.flickr.com/3336/3314799737_26b10e700b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4038600" cy="4038600"/>
          </a:xfrm>
          <a:prstGeom prst="rect">
            <a:avLst/>
          </a:prstGeom>
          <a:noFill/>
        </p:spPr>
      </p:pic>
      <p:pic>
        <p:nvPicPr>
          <p:cNvPr id="32774" name="Picture 6" descr="http://www.mun.ca/biology/scarr/Geospiza_bea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667000"/>
            <a:ext cx="5486400" cy="256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these changes produce new species?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Genetic divergence </a:t>
            </a:r>
            <a:r>
              <a:rPr lang="en-US" dirty="0" smtClean="0"/>
              <a:t>is the process by which populations are separated and genetic differences accumulate</a:t>
            </a:r>
          </a:p>
          <a:p>
            <a:pPr lvl="1"/>
            <a:r>
              <a:rPr lang="en-US" dirty="0" smtClean="0"/>
              <a:t>Genetic divergence promotes </a:t>
            </a:r>
            <a:r>
              <a:rPr lang="en-US" b="1" dirty="0" smtClean="0"/>
              <a:t>speciation</a:t>
            </a:r>
          </a:p>
          <a:p>
            <a:r>
              <a:rPr lang="en-US" b="1" dirty="0" smtClean="0"/>
              <a:t>Speciation </a:t>
            </a:r>
            <a:r>
              <a:rPr lang="en-US" dirty="0" smtClean="0"/>
              <a:t>is the production of new species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44944" t="9756"/>
          <a:stretch>
            <a:fillRect/>
          </a:stretch>
        </p:blipFill>
        <p:spPr bwMode="auto">
          <a:xfrm>
            <a:off x="3505200" y="3810000"/>
            <a:ext cx="5029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5" descr="branch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48736"/>
            <a:ext cx="2286000" cy="300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831</TotalTime>
  <Words>543</Words>
  <Application>Microsoft Office PowerPoint</Application>
  <PresentationFormat>On-screen Show (4:3)</PresentationFormat>
  <Paragraphs>61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The Making of the Fittest Evidence of Evolution https://www.youtube.com/watch?v=Ci9jfMvoLb4 </vt:lpstr>
      <vt:lpstr>Evolution</vt:lpstr>
      <vt:lpstr>How do we get genetic variation?</vt:lpstr>
      <vt:lpstr>What causes mutations?</vt:lpstr>
      <vt:lpstr>The Molecular Clock  Hypothesis</vt:lpstr>
      <vt:lpstr>How do we check the “clock” to make sure it tells the correct time?</vt:lpstr>
      <vt:lpstr>How does evolution work?</vt:lpstr>
      <vt:lpstr>Which variations are likely to survive?</vt:lpstr>
      <vt:lpstr>How do these changes produce new species?</vt:lpstr>
      <vt:lpstr>How do ancestral traits change over time?</vt:lpstr>
      <vt:lpstr>What does it mean for species to be closely related?</vt:lpstr>
      <vt:lpstr>Why do species that are not closely related share some similar traits?</vt:lpstr>
      <vt:lpstr>Convergence vs. Divergence</vt:lpstr>
      <vt:lpstr>What happens when a trait becomes useless?</vt:lpstr>
      <vt:lpstr>Can the evolution of one species affect another unrelated species?</vt:lpstr>
      <vt:lpstr>Are some traits are inherent in all living organisms?</vt:lpstr>
      <vt:lpstr>How does DNA provide evidence for evolution?</vt:lpstr>
    </vt:vector>
  </TitlesOfParts>
  <Company>Community High School District 117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Making of the Fittest Evidence of Evolution http://www.youtube.com/watch?v=faRlFsYmkeY</dc:title>
  <dc:creator>District 117</dc:creator>
  <cp:lastModifiedBy>Gina Baur</cp:lastModifiedBy>
  <cp:revision>27</cp:revision>
  <dcterms:created xsi:type="dcterms:W3CDTF">2011-08-11T22:12:06Z</dcterms:created>
  <dcterms:modified xsi:type="dcterms:W3CDTF">2016-01-07T19:58:03Z</dcterms:modified>
</cp:coreProperties>
</file>